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6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1065" r:id="rId2"/>
    <p:sldId id="914" r:id="rId3"/>
    <p:sldId id="1016" r:id="rId4"/>
    <p:sldId id="1022" r:id="rId5"/>
    <p:sldId id="1024" r:id="rId6"/>
    <p:sldId id="1023" r:id="rId7"/>
    <p:sldId id="1026" r:id="rId8"/>
    <p:sldId id="1025" r:id="rId9"/>
    <p:sldId id="1017" r:id="rId10"/>
    <p:sldId id="1018" r:id="rId11"/>
    <p:sldId id="1019" r:id="rId12"/>
    <p:sldId id="1020" r:id="rId13"/>
    <p:sldId id="1021" r:id="rId14"/>
    <p:sldId id="1035" r:id="rId15"/>
    <p:sldId id="1027" r:id="rId16"/>
    <p:sldId id="1028" r:id="rId17"/>
    <p:sldId id="1029" r:id="rId18"/>
    <p:sldId id="1030" r:id="rId19"/>
    <p:sldId id="1031" r:id="rId20"/>
    <p:sldId id="1032" r:id="rId21"/>
    <p:sldId id="1033" r:id="rId22"/>
    <p:sldId id="1034" r:id="rId23"/>
    <p:sldId id="1043" r:id="rId24"/>
    <p:sldId id="1042" r:id="rId25"/>
    <p:sldId id="1045" r:id="rId26"/>
    <p:sldId id="1046" r:id="rId27"/>
    <p:sldId id="1047" r:id="rId28"/>
    <p:sldId id="1044" r:id="rId29"/>
    <p:sldId id="1048" r:id="rId30"/>
    <p:sldId id="1050" r:id="rId31"/>
    <p:sldId id="1056" r:id="rId32"/>
    <p:sldId id="1057" r:id="rId33"/>
    <p:sldId id="1049" r:id="rId34"/>
    <p:sldId id="1058" r:id="rId35"/>
    <p:sldId id="1059" r:id="rId36"/>
    <p:sldId id="1060" r:id="rId37"/>
    <p:sldId id="1061" r:id="rId38"/>
    <p:sldId id="1062" r:id="rId39"/>
    <p:sldId id="1055" r:id="rId40"/>
    <p:sldId id="1063" r:id="rId41"/>
    <p:sldId id="1064" r:id="rId42"/>
    <p:sldId id="1037" r:id="rId43"/>
    <p:sldId id="1039" r:id="rId44"/>
    <p:sldId id="1038" r:id="rId45"/>
    <p:sldId id="1071" r:id="rId46"/>
    <p:sldId id="1040" r:id="rId47"/>
    <p:sldId id="1066" r:id="rId48"/>
    <p:sldId id="1067" r:id="rId49"/>
    <p:sldId id="1068" r:id="rId50"/>
    <p:sldId id="1069" r:id="rId51"/>
    <p:sldId id="1070" r:id="rId52"/>
    <p:sldId id="1036" r:id="rId53"/>
  </p:sldIdLst>
  <p:sldSz cx="9144000" cy="6858000" type="screen4x3"/>
  <p:notesSz cx="7102475" cy="102346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99"/>
    <a:srgbClr val="262673"/>
    <a:srgbClr val="CC3399"/>
    <a:srgbClr val="D60093"/>
    <a:srgbClr val="3366CC"/>
    <a:srgbClr val="33CC33"/>
    <a:srgbClr val="EC6E6E"/>
    <a:srgbClr val="FFFF99"/>
    <a:srgbClr val="E46C0A"/>
    <a:srgbClr val="993366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Стиль из темы 1 - акцент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70" autoAdjust="0"/>
    <p:restoredTop sz="94660"/>
  </p:normalViewPr>
  <p:slideViewPr>
    <p:cSldViewPr>
      <p:cViewPr>
        <p:scale>
          <a:sx n="66" d="100"/>
          <a:sy n="66" d="100"/>
        </p:scale>
        <p:origin x="-1464" y="-4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2838" y="-90"/>
      </p:cViewPr>
      <p:guideLst>
        <p:guide orient="horz" pos="3223"/>
        <p:guide pos="2237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4" y="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4022729" y="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3A80E5-ECEB-46C4-9792-81BC594A59E8}" type="datetimeFigureOut">
              <a:rPr lang="ru-RU" smtClean="0"/>
              <a:pPr/>
              <a:t>22.04.2017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4" y="972185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4022729" y="972185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01AFB8-CF02-4BF7-99D6-ADE68F5A09C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4" y="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4022729" y="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583E4-37D2-44D9-9977-B0AE48BB452D}" type="datetimeFigureOut">
              <a:rPr lang="ru-RU" smtClean="0"/>
              <a:pPr/>
              <a:t>22.04.2017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93775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709617" y="4860925"/>
            <a:ext cx="5683250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4" y="972185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4022729" y="9721858"/>
            <a:ext cx="3078163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52F948-84BC-459F-A3F6-41643A37E562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2F948-84BC-459F-A3F6-41643A37E562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2F948-84BC-459F-A3F6-41643A37E562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2F948-84BC-459F-A3F6-41643A37E562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2F948-84BC-459F-A3F6-41643A37E562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2F948-84BC-459F-A3F6-41643A37E562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2F948-84BC-459F-A3F6-41643A37E562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2F948-84BC-459F-A3F6-41643A37E562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2F948-84BC-459F-A3F6-41643A37E562}" type="slidenum">
              <a:rPr lang="ru-RU" smtClean="0"/>
              <a:pPr/>
              <a:t>22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22.04.2017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22.04.2017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22.04.2017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22.04.2017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22.04.2017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22.04.2017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22.04.2017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22.04.2017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22.04.2017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22.04.2017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AECEA3-10C0-4A11-8314-FD37AE34DC9F}" type="datetimeFigureOut">
              <a:rPr lang="ru-RU" smtClean="0"/>
              <a:pPr/>
              <a:t>22.04.2017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ECEA3-10C0-4A11-8314-FD37AE34DC9F}" type="datetimeFigureOut">
              <a:rPr lang="ru-RU" smtClean="0"/>
              <a:pPr/>
              <a:t>22.04.2017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F7E09-BF35-40D0-9699-722018C88178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oleObject" Target="../embeddings/oleObject1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2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4348" y="1412776"/>
            <a:ext cx="764386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ctr"/>
            <a:endParaRPr lang="ru-RU" sz="2000" dirty="0" smtClean="0">
              <a:solidFill>
                <a:schemeClr val="tx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3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Кластеризация</a:t>
            </a:r>
            <a:endParaRPr lang="ru-RU" sz="3200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algn="ctr"/>
            <a:endParaRPr lang="ru-RU" sz="20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algn="ctr"/>
            <a:r>
              <a:rPr lang="ru-RU" sz="3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Владимир Волохов</a:t>
            </a:r>
          </a:p>
          <a:p>
            <a:pPr algn="ctr"/>
            <a:r>
              <a:rPr lang="ru-RU" sz="3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физический факультет, лаборатория «Цифровые цепи и сигналы», </a:t>
            </a:r>
            <a:r>
              <a:rPr lang="en-US" sz="3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volokhov.blogspot.com</a:t>
            </a:r>
            <a:endParaRPr lang="ru-RU" sz="3000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4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C:\Users\ang\Desktop\News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985" y="1773806"/>
            <a:ext cx="7159915" cy="4298400"/>
          </a:xfrm>
          <a:prstGeom prst="rect">
            <a:avLst/>
          </a:prstGeom>
          <a:noFill/>
        </p:spPr>
      </p:pic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8683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Кластеризация в </a:t>
            </a:r>
            <a:r>
              <a:rPr lang="en-US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Google News</a:t>
            </a:r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</a:t>
            </a: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0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4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C:\Users\ang\Desktop\News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662" y="1785926"/>
            <a:ext cx="7252301" cy="4298400"/>
          </a:xfrm>
          <a:prstGeom prst="rect">
            <a:avLst/>
          </a:prstGeom>
          <a:noFill/>
        </p:spPr>
      </p:pic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8683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Кластеризация в </a:t>
            </a:r>
            <a:r>
              <a:rPr lang="en-US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Google News</a:t>
            </a:r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</a:t>
            </a: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1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4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" descr="C:\Users\ang\Desktop\News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100" y="1773806"/>
            <a:ext cx="7069852" cy="4298400"/>
          </a:xfrm>
          <a:prstGeom prst="rect">
            <a:avLst/>
          </a:prstGeom>
          <a:noFill/>
        </p:spPr>
      </p:pic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8683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Кластеризация в </a:t>
            </a:r>
            <a:r>
              <a:rPr lang="en-US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Google News</a:t>
            </a:r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7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</a:t>
            </a: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2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4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15399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Еще несколько примеров кластеризации!</a:t>
            </a:r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73" name="Picture 8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7112" y="1662009"/>
            <a:ext cx="2001748" cy="1999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7" name="Picture 8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27376" y="1662009"/>
            <a:ext cx="2001748" cy="1999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96"/>
          <p:cNvGrpSpPr/>
          <p:nvPr/>
        </p:nvGrpSpPr>
        <p:grpSpPr>
          <a:xfrm>
            <a:off x="4599015" y="1500174"/>
            <a:ext cx="3973513" cy="2277382"/>
            <a:chOff x="4648200" y="-19050"/>
            <a:chExt cx="3973513" cy="2277382"/>
          </a:xfrm>
        </p:grpSpPr>
        <p:pic>
          <p:nvPicPr>
            <p:cNvPr id="279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="" xmlns:a14="http://schemas.microsoft.com/office/drawing/2010/main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5700" y="124732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0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="" xmlns:a14="http://schemas.microsoft.com/office/drawing/2010/main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0258" y="76364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1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="" xmlns:a14="http://schemas.microsoft.com/office/drawing/2010/main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885" y="1153658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="" xmlns:a14="http://schemas.microsoft.com/office/drawing/2010/main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8310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="" xmlns:a14="http://schemas.microsoft.com/office/drawing/2010/main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07274" y="873995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4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="" xmlns:a14="http://schemas.microsoft.com/office/drawing/2010/main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29400" y="-1905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5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="" xmlns:a14="http://schemas.microsoft.com/office/drawing/2010/main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5236" y="708892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6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="" xmlns:a14="http://schemas.microsoft.com/office/drawing/2010/main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24412" y="44252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7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="" xmlns:a14="http://schemas.microsoft.com/office/drawing/2010/main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58196" y="36195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8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="" xmlns:a14="http://schemas.microsoft.com/office/drawing/2010/main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3073" y="11985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9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chemeClr val="accent3">
                  <a:lumMod val="7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="" xmlns:a14="http://schemas.microsoft.com/office/drawing/2010/main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1723" y="70407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0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="" xmlns:a14="http://schemas.microsoft.com/office/drawing/2010/main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5198" y="1515495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1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="" xmlns:a14="http://schemas.microsoft.com/office/drawing/2010/main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7856" y="12882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92" name="Straight Arrow Connector 30"/>
            <p:cNvCxnSpPr>
              <a:endCxn id="279" idx="2"/>
            </p:cNvCxnSpPr>
            <p:nvPr/>
          </p:nvCxnSpPr>
          <p:spPr>
            <a:xfrm flipV="1">
              <a:off x="4965700" y="713774"/>
              <a:ext cx="184320" cy="28963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Arrow Connector 295"/>
            <p:cNvCxnSpPr>
              <a:endCxn id="279" idx="2"/>
            </p:cNvCxnSpPr>
            <p:nvPr/>
          </p:nvCxnSpPr>
          <p:spPr>
            <a:xfrm flipH="1" flipV="1">
              <a:off x="5150020" y="713774"/>
              <a:ext cx="184320" cy="33170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Arrow Connector 299"/>
            <p:cNvCxnSpPr>
              <a:stCxn id="281" idx="1"/>
            </p:cNvCxnSpPr>
            <p:nvPr/>
          </p:nvCxnSpPr>
          <p:spPr>
            <a:xfrm flipH="1" flipV="1">
              <a:off x="5675914" y="1297934"/>
              <a:ext cx="267971" cy="15024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5" name="Picture 2"/>
            <p:cNvPicPr>
              <a:picLocks noChangeAspect="1" noChangeArrowheads="1"/>
            </p:cNvPicPr>
            <p:nvPr/>
          </p:nvPicPr>
          <p:blipFill>
            <a:blip r:embed="rId5" cstate="print">
              <a:duotone>
                <a:prstClr val="black"/>
                <a:srgbClr val="C00000">
                  <a:tint val="45000"/>
                  <a:satMod val="400000"/>
                </a:srgbClr>
              </a:duotone>
              <a:extLst>
                <a:ext uri="{BEBA8EAE-BF5A-486C-A8C5-ECC9F3942E4B}">
                  <a14:imgProps xmlns="" xmlns:a14="http://schemas.microsoft.com/office/drawing/2010/main">
                    <a14:imgLayer r:embed="">
                      <a14:imgEffect>
                        <a14:backgroundRemoval t="10000" b="90000" l="10000" r="90000">
                          <a14:foregroundMark x1="42593" y1="19467" x2="42593" y2="194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0200" y="1669290"/>
              <a:ext cx="368640" cy="5890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296" name="Straight Arrow Connector 311"/>
            <p:cNvCxnSpPr>
              <a:stCxn id="285" idx="1"/>
              <a:endCxn id="280" idx="2"/>
            </p:cNvCxnSpPr>
            <p:nvPr/>
          </p:nvCxnSpPr>
          <p:spPr>
            <a:xfrm flipH="1" flipV="1">
              <a:off x="6234578" y="665406"/>
              <a:ext cx="270658" cy="33800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Arrow Connector 315"/>
            <p:cNvCxnSpPr>
              <a:stCxn id="295" idx="3"/>
              <a:endCxn id="281" idx="2"/>
            </p:cNvCxnSpPr>
            <p:nvPr/>
          </p:nvCxnSpPr>
          <p:spPr>
            <a:xfrm flipV="1">
              <a:off x="5778840" y="1742700"/>
              <a:ext cx="349365" cy="22111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Arrow Connector 318"/>
            <p:cNvCxnSpPr>
              <a:stCxn id="290" idx="1"/>
              <a:endCxn id="281" idx="3"/>
            </p:cNvCxnSpPr>
            <p:nvPr/>
          </p:nvCxnSpPr>
          <p:spPr>
            <a:xfrm flipH="1" flipV="1">
              <a:off x="6312525" y="1448179"/>
              <a:ext cx="302673" cy="36183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Arrow Connector 321"/>
            <p:cNvCxnSpPr>
              <a:stCxn id="295" idx="3"/>
              <a:endCxn id="290" idx="1"/>
            </p:cNvCxnSpPr>
            <p:nvPr/>
          </p:nvCxnSpPr>
          <p:spPr>
            <a:xfrm flipV="1">
              <a:off x="5778840" y="1810016"/>
              <a:ext cx="836358" cy="15379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326"/>
            <p:cNvCxnSpPr>
              <a:stCxn id="290" idx="3"/>
              <a:endCxn id="291" idx="1"/>
            </p:cNvCxnSpPr>
            <p:nvPr/>
          </p:nvCxnSpPr>
          <p:spPr>
            <a:xfrm flipV="1">
              <a:off x="6983838" y="1582811"/>
              <a:ext cx="234018" cy="227205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29"/>
            <p:cNvCxnSpPr>
              <a:stCxn id="291" idx="1"/>
              <a:endCxn id="281" idx="3"/>
            </p:cNvCxnSpPr>
            <p:nvPr/>
          </p:nvCxnSpPr>
          <p:spPr>
            <a:xfrm flipH="1" flipV="1">
              <a:off x="6312525" y="1448179"/>
              <a:ext cx="905331" cy="13463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34"/>
            <p:cNvCxnSpPr>
              <a:stCxn id="284" idx="1"/>
              <a:endCxn id="280" idx="3"/>
            </p:cNvCxnSpPr>
            <p:nvPr/>
          </p:nvCxnSpPr>
          <p:spPr>
            <a:xfrm flipH="1">
              <a:off x="6418898" y="275471"/>
              <a:ext cx="210502" cy="95414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Arrow Connector 337"/>
            <p:cNvCxnSpPr/>
            <p:nvPr/>
          </p:nvCxnSpPr>
          <p:spPr>
            <a:xfrm flipH="1">
              <a:off x="4965700" y="1003413"/>
              <a:ext cx="368640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40"/>
            <p:cNvCxnSpPr>
              <a:stCxn id="284" idx="3"/>
              <a:endCxn id="286" idx="1"/>
            </p:cNvCxnSpPr>
            <p:nvPr/>
          </p:nvCxnSpPr>
          <p:spPr>
            <a:xfrm>
              <a:off x="6998040" y="275471"/>
              <a:ext cx="526372" cy="63302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Arrow Connector 343"/>
            <p:cNvCxnSpPr>
              <a:stCxn id="286" idx="3"/>
              <a:endCxn id="288" idx="1"/>
            </p:cNvCxnSpPr>
            <p:nvPr/>
          </p:nvCxnSpPr>
          <p:spPr>
            <a:xfrm>
              <a:off x="7893052" y="338773"/>
              <a:ext cx="360021" cy="7559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46"/>
            <p:cNvCxnSpPr>
              <a:stCxn id="289" idx="3"/>
              <a:endCxn id="288" idx="2"/>
            </p:cNvCxnSpPr>
            <p:nvPr/>
          </p:nvCxnSpPr>
          <p:spPr>
            <a:xfrm flipV="1">
              <a:off x="8340363" y="708892"/>
              <a:ext cx="97030" cy="289699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Arrow Connector 350"/>
            <p:cNvCxnSpPr>
              <a:stCxn id="286" idx="2"/>
              <a:endCxn id="289" idx="1"/>
            </p:cNvCxnSpPr>
            <p:nvPr/>
          </p:nvCxnSpPr>
          <p:spPr>
            <a:xfrm>
              <a:off x="7708732" y="633294"/>
              <a:ext cx="262991" cy="36529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53"/>
            <p:cNvCxnSpPr>
              <a:stCxn id="286" idx="2"/>
              <a:endCxn id="287" idx="3"/>
            </p:cNvCxnSpPr>
            <p:nvPr/>
          </p:nvCxnSpPr>
          <p:spPr>
            <a:xfrm flipH="1">
              <a:off x="7426836" y="633294"/>
              <a:ext cx="281896" cy="23177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60"/>
            <p:cNvCxnSpPr>
              <a:stCxn id="285" idx="3"/>
              <a:endCxn id="291" idx="1"/>
            </p:cNvCxnSpPr>
            <p:nvPr/>
          </p:nvCxnSpPr>
          <p:spPr>
            <a:xfrm>
              <a:off x="6873876" y="1003413"/>
              <a:ext cx="343980" cy="579398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Arrow Connector 364"/>
            <p:cNvCxnSpPr>
              <a:stCxn id="287" idx="1"/>
              <a:endCxn id="284" idx="3"/>
            </p:cNvCxnSpPr>
            <p:nvPr/>
          </p:nvCxnSpPr>
          <p:spPr>
            <a:xfrm flipH="1" flipV="1">
              <a:off x="6998040" y="275471"/>
              <a:ext cx="60156" cy="381000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Arrow Connector 367"/>
            <p:cNvCxnSpPr>
              <a:stCxn id="284" idx="2"/>
              <a:endCxn id="285" idx="3"/>
            </p:cNvCxnSpPr>
            <p:nvPr/>
          </p:nvCxnSpPr>
          <p:spPr>
            <a:xfrm>
              <a:off x="6813720" y="569992"/>
              <a:ext cx="60156" cy="433421"/>
            </a:xfrm>
            <a:prstGeom prst="straightConnector1">
              <a:avLst/>
            </a:prstGeom>
            <a:ln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0881" y="4071942"/>
            <a:ext cx="3098591" cy="174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39936" y="4000504"/>
            <a:ext cx="2327033" cy="1749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12" name="Text Box 90"/>
          <p:cNvSpPr txBox="1">
            <a:spLocks noChangeArrowheads="1"/>
          </p:cNvSpPr>
          <p:nvPr/>
        </p:nvSpPr>
        <p:spPr bwMode="auto">
          <a:xfrm>
            <a:off x="323528" y="3661950"/>
            <a:ext cx="417646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rgbClr val="0070C0"/>
                </a:solidFill>
                <a:latin typeface="Comic Sans MS" pitchFamily="66" charset="0"/>
              </a:rPr>
              <a:t>Организация компьютерных кластеров</a:t>
            </a:r>
            <a:endParaRPr lang="en-US" sz="1600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313" name="Text Box 91"/>
          <p:cNvSpPr txBox="1">
            <a:spLocks noChangeArrowheads="1"/>
          </p:cNvSpPr>
          <p:nvPr/>
        </p:nvSpPr>
        <p:spPr bwMode="auto">
          <a:xfrm>
            <a:off x="5004048" y="3661950"/>
            <a:ext cx="321847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rgbClr val="0070C0"/>
                </a:solidFill>
                <a:latin typeface="Comic Sans MS" pitchFamily="66" charset="0"/>
              </a:rPr>
              <a:t>Анализ социальных сетей</a:t>
            </a:r>
            <a:endParaRPr lang="en-US" sz="1600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314" name="Text Box 95"/>
          <p:cNvSpPr txBox="1">
            <a:spLocks noChangeArrowheads="1"/>
          </p:cNvSpPr>
          <p:nvPr/>
        </p:nvSpPr>
        <p:spPr bwMode="auto">
          <a:xfrm>
            <a:off x="4596160" y="5805090"/>
            <a:ext cx="3864272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solidFill>
                  <a:srgbClr val="0070C0"/>
                </a:solidFill>
                <a:latin typeface="Comic Sans MS" pitchFamily="66" charset="0"/>
              </a:rPr>
              <a:t>Анализ астрономических данных</a:t>
            </a:r>
            <a:endParaRPr lang="en-US" sz="1600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315" name="Text Box 280"/>
          <p:cNvSpPr txBox="1">
            <a:spLocks noChangeArrowheads="1"/>
          </p:cNvSpPr>
          <p:nvPr/>
        </p:nvSpPr>
        <p:spPr bwMode="auto">
          <a:xfrm>
            <a:off x="1097060" y="5805090"/>
            <a:ext cx="26876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1600" dirty="0" smtClean="0">
                <a:solidFill>
                  <a:srgbClr val="0070C0"/>
                </a:solidFill>
                <a:latin typeface="Comic Sans MS" pitchFamily="66" charset="0"/>
              </a:rPr>
              <a:t>Сегментация рынка</a:t>
            </a:r>
            <a:endParaRPr lang="en-US" sz="1600" dirty="0">
              <a:solidFill>
                <a:srgbClr val="0070C0"/>
              </a:solidFill>
              <a:latin typeface="Comic Sans MS" pitchFamily="66" charset="0"/>
            </a:endParaRPr>
          </a:p>
        </p:txBody>
      </p:sp>
      <p:sp>
        <p:nvSpPr>
          <p:cNvPr id="54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</a:t>
            </a: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53" name="Picture 1" descr="Akvelon_logo2015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" name="TextBox 54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980728"/>
            <a:ext cx="9144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Анализ главных компонент</a:t>
            </a:r>
          </a:p>
        </p:txBody>
      </p:sp>
      <p:sp>
        <p:nvSpPr>
          <p:cNvPr id="20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14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19382" y="4431377"/>
            <a:ext cx="8501090" cy="1661919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1700" b="1" dirty="0" smtClean="0">
                <a:latin typeface="Comic Sans MS" pitchFamily="66" charset="0"/>
              </a:rPr>
              <a:t>Сокращение размерности от </a:t>
            </a:r>
            <a:r>
              <a:rPr lang="en-US" sz="1700" b="1" dirty="0" smtClean="0">
                <a:latin typeface="Comic Sans MS" pitchFamily="66" charset="0"/>
              </a:rPr>
              <a:t>2D </a:t>
            </a:r>
            <a:r>
              <a:rPr lang="ru-RU" sz="1700" b="1" dirty="0" smtClean="0">
                <a:latin typeface="Comic Sans MS" pitchFamily="66" charset="0"/>
              </a:rPr>
              <a:t>до 1</a:t>
            </a:r>
            <a:r>
              <a:rPr lang="en-US" sz="1700" b="1" dirty="0" smtClean="0">
                <a:latin typeface="Comic Sans MS" pitchFamily="66" charset="0"/>
              </a:rPr>
              <a:t>D: </a:t>
            </a:r>
            <a:r>
              <a:rPr lang="ru-RU" sz="1700" dirty="0" smtClean="0">
                <a:latin typeface="Comic Sans MS" pitchFamily="66" charset="0"/>
              </a:rPr>
              <a:t>найти направление (вектор </a:t>
            </a:r>
            <a:r>
              <a:rPr lang="en-US" sz="1700" dirty="0" smtClean="0">
                <a:solidFill>
                  <a:srgbClr val="000000"/>
                </a:solidFill>
                <a:latin typeface="Comic Sans MS" pitchFamily="66" charset="0"/>
              </a:rPr>
              <a:t>u</a:t>
            </a:r>
            <a:r>
              <a:rPr lang="en-US" sz="1700" baseline="30000" dirty="0" smtClean="0">
                <a:solidFill>
                  <a:srgbClr val="000000"/>
                </a:solidFill>
                <a:latin typeface="Comic Sans MS" pitchFamily="66" charset="0"/>
              </a:rPr>
              <a:t>(1)</a:t>
            </a:r>
            <a:r>
              <a:rPr lang="en-US" sz="1700" dirty="0" smtClean="0">
                <a:latin typeface="Comic Sans MS" pitchFamily="66" charset="0"/>
              </a:rPr>
              <a:t>, </a:t>
            </a:r>
            <a:r>
              <a:rPr lang="ru-RU" sz="1700" dirty="0" smtClean="0">
                <a:latin typeface="Comic Sans MS" pitchFamily="66" charset="0"/>
              </a:rPr>
              <a:t>принадлежащий </a:t>
            </a:r>
            <a:r>
              <a:rPr lang="en-US" sz="1700" dirty="0" smtClean="0">
                <a:latin typeface="Comic Sans MS" pitchFamily="66" charset="0"/>
              </a:rPr>
              <a:t>R</a:t>
            </a:r>
            <a:r>
              <a:rPr lang="en-US" sz="1700" baseline="30000" dirty="0" smtClean="0">
                <a:latin typeface="Comic Sans MS" pitchFamily="66" charset="0"/>
              </a:rPr>
              <a:t>2</a:t>
            </a:r>
            <a:r>
              <a:rPr lang="en-US" sz="1700" dirty="0" smtClean="0">
                <a:latin typeface="Comic Sans MS" pitchFamily="66" charset="0"/>
              </a:rPr>
              <a:t>)</a:t>
            </a:r>
            <a:r>
              <a:rPr lang="ru-RU" sz="1700" dirty="0" smtClean="0">
                <a:latin typeface="Comic Sans MS" pitchFamily="66" charset="0"/>
              </a:rPr>
              <a:t>,</a:t>
            </a:r>
            <a:r>
              <a:rPr lang="en-US" sz="1700" dirty="0" smtClean="0">
                <a:latin typeface="Comic Sans MS" pitchFamily="66" charset="0"/>
              </a:rPr>
              <a:t> </a:t>
            </a:r>
            <a:r>
              <a:rPr lang="ru-RU" sz="1700" dirty="0" smtClean="0">
                <a:latin typeface="Comic Sans MS" pitchFamily="66" charset="0"/>
              </a:rPr>
              <a:t>проецирование данных на которое приведет к минимизации ошибки проецирования</a:t>
            </a:r>
            <a:r>
              <a:rPr lang="en-US" sz="1700" dirty="0" smtClean="0">
                <a:latin typeface="Comic Sans MS" pitchFamily="66" charset="0"/>
              </a:rPr>
              <a:t>;</a:t>
            </a:r>
          </a:p>
          <a:p>
            <a:r>
              <a:rPr lang="ru-RU" sz="1700" dirty="0" smtClean="0">
                <a:latin typeface="Comic Sans MS" pitchFamily="66" charset="0"/>
              </a:rPr>
              <a:t> </a:t>
            </a:r>
            <a:r>
              <a:rPr lang="ru-RU" sz="1700" b="1" dirty="0" smtClean="0">
                <a:latin typeface="Comic Sans MS" pitchFamily="66" charset="0"/>
              </a:rPr>
              <a:t>Сокращение размерности от </a:t>
            </a:r>
            <a:r>
              <a:rPr lang="en-US" sz="1700" b="1" dirty="0" smtClean="0">
                <a:latin typeface="Comic Sans MS" pitchFamily="66" charset="0"/>
              </a:rPr>
              <a:t>nD </a:t>
            </a:r>
            <a:r>
              <a:rPr lang="ru-RU" sz="1700" b="1" dirty="0" smtClean="0">
                <a:latin typeface="Comic Sans MS" pitchFamily="66" charset="0"/>
              </a:rPr>
              <a:t>до </a:t>
            </a:r>
            <a:r>
              <a:rPr lang="en-US" sz="1700" b="1" dirty="0" smtClean="0">
                <a:latin typeface="Comic Sans MS" pitchFamily="66" charset="0"/>
              </a:rPr>
              <a:t>kD: </a:t>
            </a:r>
            <a:r>
              <a:rPr lang="ru-RU" sz="1700" dirty="0" smtClean="0">
                <a:latin typeface="Comic Sans MS" pitchFamily="66" charset="0"/>
              </a:rPr>
              <a:t>найти </a:t>
            </a:r>
            <a:r>
              <a:rPr lang="en-US" sz="1700" dirty="0" smtClean="0">
                <a:latin typeface="Comic Sans MS" pitchFamily="66" charset="0"/>
              </a:rPr>
              <a:t>k </a:t>
            </a:r>
            <a:r>
              <a:rPr lang="ru-RU" sz="1700" dirty="0" smtClean="0">
                <a:latin typeface="Comic Sans MS" pitchFamily="66" charset="0"/>
              </a:rPr>
              <a:t>взаимно ортогональных векторов </a:t>
            </a:r>
            <a:r>
              <a:rPr lang="en-US" sz="1700" dirty="0" smtClean="0">
                <a:solidFill>
                  <a:srgbClr val="000000"/>
                </a:solidFill>
                <a:latin typeface="Comic Sans MS" pitchFamily="66" charset="0"/>
              </a:rPr>
              <a:t>u</a:t>
            </a:r>
            <a:r>
              <a:rPr lang="en-US" sz="1700" baseline="30000" dirty="0" smtClean="0">
                <a:solidFill>
                  <a:srgbClr val="000000"/>
                </a:solidFill>
                <a:latin typeface="Comic Sans MS" pitchFamily="66" charset="0"/>
              </a:rPr>
              <a:t>(1)</a:t>
            </a:r>
            <a:r>
              <a:rPr lang="en-US" sz="1700" dirty="0" smtClean="0">
                <a:latin typeface="Comic Sans MS" pitchFamily="66" charset="0"/>
              </a:rPr>
              <a:t>,</a:t>
            </a:r>
            <a:r>
              <a:rPr lang="ru-RU" sz="1700" dirty="0" smtClean="0">
                <a:latin typeface="Comic Sans MS" pitchFamily="66" charset="0"/>
              </a:rPr>
              <a:t> </a:t>
            </a:r>
            <a:r>
              <a:rPr lang="en-US" sz="1700" dirty="0" smtClean="0">
                <a:solidFill>
                  <a:srgbClr val="000000"/>
                </a:solidFill>
                <a:latin typeface="Comic Sans MS" pitchFamily="66" charset="0"/>
              </a:rPr>
              <a:t>u</a:t>
            </a:r>
            <a:r>
              <a:rPr lang="en-US" sz="1700" baseline="30000" dirty="0" smtClean="0">
                <a:solidFill>
                  <a:srgbClr val="000000"/>
                </a:solidFill>
                <a:latin typeface="Comic Sans MS" pitchFamily="66" charset="0"/>
              </a:rPr>
              <a:t>(2)</a:t>
            </a:r>
            <a:r>
              <a:rPr lang="en-US" sz="1700" dirty="0" smtClean="0">
                <a:latin typeface="Comic Sans MS" pitchFamily="66" charset="0"/>
              </a:rPr>
              <a:t>,</a:t>
            </a:r>
            <a:r>
              <a:rPr lang="ru-RU" sz="1700" dirty="0" smtClean="0">
                <a:latin typeface="Comic Sans MS" pitchFamily="66" charset="0"/>
              </a:rPr>
              <a:t> …</a:t>
            </a:r>
            <a:r>
              <a:rPr lang="en-US" sz="1700" dirty="0" smtClean="0">
                <a:latin typeface="Comic Sans MS" pitchFamily="66" charset="0"/>
              </a:rPr>
              <a:t>, </a:t>
            </a:r>
            <a:r>
              <a:rPr lang="en-US" sz="1700" dirty="0" smtClean="0">
                <a:solidFill>
                  <a:srgbClr val="000000"/>
                </a:solidFill>
                <a:latin typeface="Comic Sans MS" pitchFamily="66" charset="0"/>
              </a:rPr>
              <a:t>u</a:t>
            </a:r>
            <a:r>
              <a:rPr lang="en-US" sz="1700" baseline="30000" dirty="0" smtClean="0">
                <a:solidFill>
                  <a:srgbClr val="000000"/>
                </a:solidFill>
                <a:latin typeface="Comic Sans MS" pitchFamily="66" charset="0"/>
              </a:rPr>
              <a:t>(k)</a:t>
            </a:r>
            <a:r>
              <a:rPr lang="ru-RU" sz="1700" dirty="0" smtClean="0">
                <a:latin typeface="Comic Sans MS" pitchFamily="66" charset="0"/>
              </a:rPr>
              <a:t>, принадлежащих </a:t>
            </a:r>
            <a:r>
              <a:rPr lang="en-US" sz="1700" dirty="0" smtClean="0">
                <a:latin typeface="Comic Sans MS" pitchFamily="66" charset="0"/>
              </a:rPr>
              <a:t>R</a:t>
            </a:r>
            <a:r>
              <a:rPr lang="en-US" sz="1700" baseline="30000" dirty="0" smtClean="0">
                <a:latin typeface="Comic Sans MS" pitchFamily="66" charset="0"/>
              </a:rPr>
              <a:t>n</a:t>
            </a:r>
            <a:r>
              <a:rPr lang="ru-RU" sz="1700" dirty="0" smtClean="0">
                <a:latin typeface="Comic Sans MS" pitchFamily="66" charset="0"/>
              </a:rPr>
              <a:t>,</a:t>
            </a:r>
            <a:r>
              <a:rPr lang="en-US" sz="1700" dirty="0" smtClean="0">
                <a:latin typeface="Comic Sans MS" pitchFamily="66" charset="0"/>
              </a:rPr>
              <a:t> </a:t>
            </a:r>
            <a:r>
              <a:rPr lang="ru-RU" sz="1700" dirty="0" smtClean="0">
                <a:latin typeface="Comic Sans MS" pitchFamily="66" charset="0"/>
              </a:rPr>
              <a:t>проецирование данных на которые приведет к минимизации ошибки проецирования</a:t>
            </a:r>
            <a:endParaRPr lang="en-US" sz="1700" dirty="0" smtClean="0">
              <a:latin typeface="Comic Sans MS" pitchFamily="66" charset="0"/>
            </a:endParaRPr>
          </a:p>
        </p:txBody>
      </p:sp>
      <p:pic>
        <p:nvPicPr>
          <p:cNvPr id="14" name="Picture 2" descr="C:\Users\tlow\Desktop\cs229a\lectures-slides\assets\pca\15.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90946" y="1674862"/>
            <a:ext cx="36830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24"/>
          <p:cNvGrpSpPr/>
          <p:nvPr/>
        </p:nvGrpSpPr>
        <p:grpSpPr>
          <a:xfrm>
            <a:off x="899592" y="1972266"/>
            <a:ext cx="3071831" cy="2232168"/>
            <a:chOff x="838200" y="1106507"/>
            <a:chExt cx="3158164" cy="2379643"/>
          </a:xfrm>
        </p:grpSpPr>
        <p:cxnSp>
          <p:nvCxnSpPr>
            <p:cNvPr id="19" name="Straight Arrow Connector 25"/>
            <p:cNvCxnSpPr/>
            <p:nvPr/>
          </p:nvCxnSpPr>
          <p:spPr>
            <a:xfrm flipV="1">
              <a:off x="2461555" y="1106507"/>
              <a:ext cx="0" cy="2379643"/>
            </a:xfrm>
            <a:prstGeom prst="straightConnector1">
              <a:avLst/>
            </a:prstGeom>
            <a:ln w="38100">
              <a:solidFill>
                <a:srgbClr val="3366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6"/>
            <p:cNvCxnSpPr/>
            <p:nvPr/>
          </p:nvCxnSpPr>
          <p:spPr>
            <a:xfrm>
              <a:off x="838200" y="2482621"/>
              <a:ext cx="3158164" cy="0"/>
            </a:xfrm>
            <a:prstGeom prst="straightConnector1">
              <a:avLst/>
            </a:prstGeom>
            <a:ln w="38100">
              <a:solidFill>
                <a:srgbClr val="3366CC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ross 30"/>
            <p:cNvSpPr/>
            <p:nvPr/>
          </p:nvSpPr>
          <p:spPr>
            <a:xfrm rot="2734294">
              <a:off x="2767254" y="2065901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Cross 31"/>
            <p:cNvSpPr/>
            <p:nvPr/>
          </p:nvSpPr>
          <p:spPr>
            <a:xfrm rot="2734294">
              <a:off x="3299261" y="1456807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Cross 32"/>
            <p:cNvSpPr/>
            <p:nvPr/>
          </p:nvSpPr>
          <p:spPr>
            <a:xfrm rot="2734294">
              <a:off x="3240230" y="1919263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Cross 33"/>
            <p:cNvSpPr/>
            <p:nvPr/>
          </p:nvSpPr>
          <p:spPr>
            <a:xfrm rot="2734294">
              <a:off x="1097360" y="3260276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Cross 34"/>
            <p:cNvSpPr/>
            <p:nvPr/>
          </p:nvSpPr>
          <p:spPr>
            <a:xfrm rot="2734294">
              <a:off x="1686038" y="3129994"/>
              <a:ext cx="167460" cy="167460"/>
            </a:xfrm>
            <a:prstGeom prst="plus">
              <a:avLst>
                <a:gd name="adj" fmla="val 46579"/>
              </a:avLst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9" name="Прямая соединительная линия 28"/>
          <p:cNvCxnSpPr/>
          <p:nvPr/>
        </p:nvCxnSpPr>
        <p:spPr>
          <a:xfrm flipH="1">
            <a:off x="1259632" y="2188210"/>
            <a:ext cx="2592288" cy="201622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600400" y="3268330"/>
            <a:ext cx="46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 pitchFamily="66" charset="0"/>
              </a:rPr>
              <a:t>x</a:t>
            </a:r>
            <a:r>
              <a:rPr lang="ru-RU" baseline="-25000" dirty="0" smtClean="0">
                <a:latin typeface="Comic Sans MS" pitchFamily="66" charset="0"/>
              </a:rPr>
              <a:t>1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55776" y="1890886"/>
            <a:ext cx="46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 pitchFamily="66" charset="0"/>
              </a:rPr>
              <a:t>x</a:t>
            </a:r>
            <a:r>
              <a:rPr lang="en-US" baseline="-25000" dirty="0" smtClean="0">
                <a:latin typeface="Comic Sans MS" pitchFamily="66" charset="0"/>
              </a:rPr>
              <a:t>2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220072" y="3763094"/>
            <a:ext cx="46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 pitchFamily="66" charset="0"/>
              </a:rPr>
              <a:t>x</a:t>
            </a:r>
            <a:r>
              <a:rPr lang="ru-RU" baseline="-25000" dirty="0" smtClean="0">
                <a:latin typeface="Comic Sans MS" pitchFamily="66" charset="0"/>
              </a:rPr>
              <a:t>1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28792" y="3825810"/>
            <a:ext cx="46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 pitchFamily="66" charset="0"/>
              </a:rPr>
              <a:t>x</a:t>
            </a:r>
            <a:r>
              <a:rPr lang="en-US" baseline="-25000" dirty="0" smtClean="0">
                <a:latin typeface="Comic Sans MS" pitchFamily="66" charset="0"/>
              </a:rPr>
              <a:t>2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55976" y="2754982"/>
            <a:ext cx="46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omic Sans MS" pitchFamily="66" charset="0"/>
              </a:rPr>
              <a:t>x</a:t>
            </a:r>
            <a:r>
              <a:rPr lang="en-US" baseline="-25000" dirty="0" smtClean="0">
                <a:latin typeface="Comic Sans MS" pitchFamily="66" charset="0"/>
              </a:rPr>
              <a:t>3</a:t>
            </a:r>
            <a:endParaRPr lang="en-US" dirty="0">
              <a:latin typeface="Comic Sans MS" pitchFamily="66" charset="0"/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2645810" y="2404234"/>
            <a:ext cx="486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u</a:t>
            </a:r>
            <a:r>
              <a:rPr lang="en-US" baseline="30000" dirty="0" smtClean="0">
                <a:solidFill>
                  <a:srgbClr val="000000"/>
                </a:solidFill>
                <a:latin typeface="Comic Sans MS" pitchFamily="66" charset="0"/>
              </a:rPr>
              <a:t>(1)</a:t>
            </a:r>
            <a:endParaRPr lang="ru-RU" dirty="0"/>
          </a:p>
        </p:txBody>
      </p:sp>
      <p:cxnSp>
        <p:nvCxnSpPr>
          <p:cNvPr id="43" name="Прямая соединительная линия 42"/>
          <p:cNvCxnSpPr/>
          <p:nvPr/>
        </p:nvCxnSpPr>
        <p:spPr>
          <a:xfrm flipV="1">
            <a:off x="5292080" y="2034902"/>
            <a:ext cx="1080120" cy="5040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/>
          <p:cNvCxnSpPr/>
          <p:nvPr/>
        </p:nvCxnSpPr>
        <p:spPr>
          <a:xfrm>
            <a:off x="6372200" y="2034902"/>
            <a:ext cx="1296144" cy="129614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/>
          <p:cNvCxnSpPr/>
          <p:nvPr/>
        </p:nvCxnSpPr>
        <p:spPr>
          <a:xfrm>
            <a:off x="5292080" y="2538958"/>
            <a:ext cx="1296144" cy="1296144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/>
          <p:cNvCxnSpPr/>
          <p:nvPr/>
        </p:nvCxnSpPr>
        <p:spPr>
          <a:xfrm flipV="1">
            <a:off x="6588224" y="3331046"/>
            <a:ext cx="1080120" cy="504056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Прямая со стрелкой 50"/>
          <p:cNvCxnSpPr>
            <a:endCxn id="35" idx="0"/>
          </p:cNvCxnSpPr>
          <p:nvPr/>
        </p:nvCxnSpPr>
        <p:spPr>
          <a:xfrm>
            <a:off x="6444208" y="2826990"/>
            <a:ext cx="918356" cy="99882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Прямая со стрелкой 54"/>
          <p:cNvCxnSpPr/>
          <p:nvPr/>
        </p:nvCxnSpPr>
        <p:spPr>
          <a:xfrm flipH="1">
            <a:off x="5580112" y="2826990"/>
            <a:ext cx="864096" cy="432048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Прямоугольник 59"/>
          <p:cNvSpPr/>
          <p:nvPr/>
        </p:nvSpPr>
        <p:spPr>
          <a:xfrm>
            <a:off x="5076056" y="3043014"/>
            <a:ext cx="486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u</a:t>
            </a:r>
            <a:r>
              <a:rPr lang="en-US" baseline="30000" dirty="0" smtClean="0">
                <a:solidFill>
                  <a:srgbClr val="000000"/>
                </a:solidFill>
                <a:latin typeface="Comic Sans MS" pitchFamily="66" charset="0"/>
              </a:rPr>
              <a:t>(1)</a:t>
            </a:r>
            <a:endParaRPr lang="ru-RU" dirty="0"/>
          </a:p>
        </p:txBody>
      </p:sp>
      <p:sp>
        <p:nvSpPr>
          <p:cNvPr id="61" name="Прямоугольник 60"/>
          <p:cNvSpPr/>
          <p:nvPr/>
        </p:nvSpPr>
        <p:spPr>
          <a:xfrm>
            <a:off x="7398338" y="3619078"/>
            <a:ext cx="5116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Comic Sans MS" pitchFamily="66" charset="0"/>
              </a:rPr>
              <a:t>u</a:t>
            </a:r>
            <a:r>
              <a:rPr lang="en-US" baseline="30000" dirty="0" smtClean="0">
                <a:solidFill>
                  <a:srgbClr val="000000"/>
                </a:solidFill>
                <a:latin typeface="Comic Sans MS" pitchFamily="66" charset="0"/>
              </a:rPr>
              <a:t>(2)</a:t>
            </a:r>
            <a:endParaRPr lang="ru-RU" dirty="0"/>
          </a:p>
        </p:txBody>
      </p:sp>
      <p:cxnSp>
        <p:nvCxnSpPr>
          <p:cNvPr id="62" name="Прямая соединительная линия 61"/>
          <p:cNvCxnSpPr/>
          <p:nvPr/>
        </p:nvCxnSpPr>
        <p:spPr>
          <a:xfrm flipH="1">
            <a:off x="6660232" y="2564904"/>
            <a:ext cx="432048" cy="21602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Овал 64"/>
          <p:cNvSpPr/>
          <p:nvPr/>
        </p:nvSpPr>
        <p:spPr>
          <a:xfrm>
            <a:off x="6660232" y="2736000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66" name="Прямая соединительная линия 65"/>
          <p:cNvCxnSpPr/>
          <p:nvPr/>
        </p:nvCxnSpPr>
        <p:spPr>
          <a:xfrm flipH="1" flipV="1">
            <a:off x="3203848" y="2708920"/>
            <a:ext cx="108000" cy="1080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Овал 75"/>
          <p:cNvSpPr/>
          <p:nvPr/>
        </p:nvSpPr>
        <p:spPr>
          <a:xfrm>
            <a:off x="3131840" y="2636912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8" name="Прямая со стрелкой 37"/>
          <p:cNvCxnSpPr/>
          <p:nvPr/>
        </p:nvCxnSpPr>
        <p:spPr>
          <a:xfrm flipV="1">
            <a:off x="2483768" y="2692266"/>
            <a:ext cx="720080" cy="576064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4"/>
          <p:cNvSpPr txBox="1">
            <a:spLocks noChangeArrowheads="1"/>
          </p:cNvSpPr>
          <p:nvPr/>
        </p:nvSpPr>
        <p:spPr bwMode="auto">
          <a:xfrm>
            <a:off x="179512" y="1988840"/>
            <a:ext cx="2088232" cy="101558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Другой пример обучения без учителя!</a:t>
            </a:r>
          </a:p>
        </p:txBody>
      </p:sp>
      <p:pic>
        <p:nvPicPr>
          <p:cNvPr id="41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Box 41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15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98457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 </a:t>
            </a:r>
            <a:r>
              <a:rPr lang="en-US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</a:t>
            </a:r>
            <a:r>
              <a:rPr lang="en-US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(</a:t>
            </a:r>
            <a:r>
              <a:rPr lang="en-US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Iterative K-means Clustering</a:t>
            </a:r>
            <a:r>
              <a:rPr lang="ru-RU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)</a:t>
            </a:r>
            <a:endParaRPr lang="ru-RU" sz="32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094" y="2143116"/>
            <a:ext cx="2582584" cy="3225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301" y="2143116"/>
            <a:ext cx="2582583" cy="3225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18507" y="2143116"/>
            <a:ext cx="2582583" cy="3225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500034" y="5357826"/>
            <a:ext cx="278606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Исходное изображение</a:t>
            </a:r>
          </a:p>
        </p:txBody>
      </p:sp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3143250" y="5357826"/>
            <a:ext cx="278606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Кластеры </a:t>
            </a:r>
            <a:endParaRPr lang="ru-RU" sz="20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algn="ctr"/>
            <a:r>
              <a:rPr lang="ru-RU" sz="2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по яркости</a:t>
            </a:r>
            <a:endParaRPr lang="ru-RU" sz="2000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857904" y="5357826"/>
            <a:ext cx="278606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Кластеры </a:t>
            </a:r>
            <a:endParaRPr lang="ru-RU" sz="20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algn="ctr"/>
            <a:r>
              <a:rPr lang="ru-RU" sz="2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по цвету</a:t>
            </a:r>
            <a:endParaRPr lang="ru-RU" sz="2000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6" name="Picture 1" descr="Akvelon_logo20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16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857232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 </a:t>
            </a:r>
            <a:r>
              <a:rPr lang="en-US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средних. Общая идея</a:t>
            </a: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81613" y="2143136"/>
            <a:ext cx="3648075" cy="278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857250" y="5786457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Длительность выброса, минуты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2451100" y="367031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2308225" y="331313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" name="Text Box 7"/>
          <p:cNvSpPr txBox="1">
            <a:spLocks noChangeArrowheads="1"/>
          </p:cNvSpPr>
          <p:nvPr/>
        </p:nvSpPr>
        <p:spPr bwMode="auto">
          <a:xfrm rot="-5400000">
            <a:off x="-1827757" y="3458663"/>
            <a:ext cx="44291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Время между выбросами, минуты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2093913" y="35274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2093913" y="367031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2736850" y="388463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2379663" y="388463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2236788" y="388463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2308225" y="38131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2236788" y="374175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2308225" y="367031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" name="Прямоугольник 36"/>
          <p:cNvSpPr/>
          <p:nvPr/>
        </p:nvSpPr>
        <p:spPr>
          <a:xfrm>
            <a:off x="2593975" y="424181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2665413" y="431325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39" name="Прямоугольник 38"/>
          <p:cNvSpPr/>
          <p:nvPr/>
        </p:nvSpPr>
        <p:spPr>
          <a:xfrm>
            <a:off x="2451100" y="445613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1736725" y="37417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1808163" y="388463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1889125" y="38131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2022475" y="38941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1665288" y="452756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2022475" y="50990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2236788" y="40989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" name="Прямоугольник 46"/>
          <p:cNvSpPr/>
          <p:nvPr/>
        </p:nvSpPr>
        <p:spPr>
          <a:xfrm>
            <a:off x="2165350" y="40275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2165350" y="409894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" name="Прямоугольник 48"/>
          <p:cNvSpPr/>
          <p:nvPr/>
        </p:nvSpPr>
        <p:spPr>
          <a:xfrm>
            <a:off x="2093913" y="40275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1879600" y="40275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2032000" y="40275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2093913" y="41703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" name="Прямоугольник 52"/>
          <p:cNvSpPr/>
          <p:nvPr/>
        </p:nvSpPr>
        <p:spPr>
          <a:xfrm>
            <a:off x="2022475" y="409894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" name="Прямоугольник 53"/>
          <p:cNvSpPr/>
          <p:nvPr/>
        </p:nvSpPr>
        <p:spPr>
          <a:xfrm>
            <a:off x="1951038" y="40989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" name="Прямоугольник 54"/>
          <p:cNvSpPr/>
          <p:nvPr/>
        </p:nvSpPr>
        <p:spPr>
          <a:xfrm>
            <a:off x="2022475" y="41799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1879600" y="41799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" name="Прямоугольник 56"/>
          <p:cNvSpPr/>
          <p:nvPr/>
        </p:nvSpPr>
        <p:spPr>
          <a:xfrm>
            <a:off x="1879600" y="409894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" name="Прямоугольник 57"/>
          <p:cNvSpPr/>
          <p:nvPr/>
        </p:nvSpPr>
        <p:spPr>
          <a:xfrm>
            <a:off x="1808163" y="41703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" name="Прямоугольник 58"/>
          <p:cNvSpPr/>
          <p:nvPr/>
        </p:nvSpPr>
        <p:spPr>
          <a:xfrm>
            <a:off x="1808163" y="40989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" name="Прямоугольник 59"/>
          <p:cNvSpPr/>
          <p:nvPr/>
        </p:nvSpPr>
        <p:spPr>
          <a:xfrm>
            <a:off x="1808163" y="438469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" name="Прямоугольник 60"/>
          <p:cNvSpPr/>
          <p:nvPr/>
        </p:nvSpPr>
        <p:spPr>
          <a:xfrm>
            <a:off x="1879600" y="43132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" name="Прямоугольник 61"/>
          <p:cNvSpPr/>
          <p:nvPr/>
        </p:nvSpPr>
        <p:spPr>
          <a:xfrm>
            <a:off x="1951038" y="424181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" name="Прямоугольник 62"/>
          <p:cNvSpPr/>
          <p:nvPr/>
        </p:nvSpPr>
        <p:spPr>
          <a:xfrm>
            <a:off x="2032000" y="43132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" name="Прямоугольник 63"/>
          <p:cNvSpPr/>
          <p:nvPr/>
        </p:nvSpPr>
        <p:spPr>
          <a:xfrm>
            <a:off x="1951038" y="431325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" name="Прямоугольник 64"/>
          <p:cNvSpPr/>
          <p:nvPr/>
        </p:nvSpPr>
        <p:spPr>
          <a:xfrm>
            <a:off x="2165350" y="43132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" name="Прямоугольник 65"/>
          <p:cNvSpPr/>
          <p:nvPr/>
        </p:nvSpPr>
        <p:spPr>
          <a:xfrm>
            <a:off x="2165350" y="43846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" name="Прямоугольник 66"/>
          <p:cNvSpPr/>
          <p:nvPr/>
        </p:nvSpPr>
        <p:spPr>
          <a:xfrm>
            <a:off x="2236788" y="431325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" name="Прямоугольник 67"/>
          <p:cNvSpPr/>
          <p:nvPr/>
        </p:nvSpPr>
        <p:spPr>
          <a:xfrm>
            <a:off x="2308225" y="445613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" name="Прямоугольник 68"/>
          <p:cNvSpPr/>
          <p:nvPr/>
        </p:nvSpPr>
        <p:spPr>
          <a:xfrm>
            <a:off x="2308225" y="43846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" name="Прямоугольник 69"/>
          <p:cNvSpPr/>
          <p:nvPr/>
        </p:nvSpPr>
        <p:spPr>
          <a:xfrm>
            <a:off x="2032000" y="445613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" name="Прямоугольник 70"/>
          <p:cNvSpPr/>
          <p:nvPr/>
        </p:nvSpPr>
        <p:spPr>
          <a:xfrm>
            <a:off x="1879600" y="43846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" name="Прямоугольник 71"/>
          <p:cNvSpPr/>
          <p:nvPr/>
        </p:nvSpPr>
        <p:spPr>
          <a:xfrm>
            <a:off x="1951038" y="438469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3" name="Прямоугольник 72"/>
          <p:cNvSpPr/>
          <p:nvPr/>
        </p:nvSpPr>
        <p:spPr>
          <a:xfrm>
            <a:off x="1879600" y="445613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4" name="Прямоугольник 73"/>
          <p:cNvSpPr/>
          <p:nvPr/>
        </p:nvSpPr>
        <p:spPr>
          <a:xfrm>
            <a:off x="1951038" y="445613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5" name="Прямоугольник 74"/>
          <p:cNvSpPr/>
          <p:nvPr/>
        </p:nvSpPr>
        <p:spPr>
          <a:xfrm>
            <a:off x="2032000" y="45275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6" name="Прямоугольник 75"/>
          <p:cNvSpPr/>
          <p:nvPr/>
        </p:nvSpPr>
        <p:spPr>
          <a:xfrm>
            <a:off x="1951038" y="452756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7" name="Прямоугольник 76"/>
          <p:cNvSpPr/>
          <p:nvPr/>
        </p:nvSpPr>
        <p:spPr>
          <a:xfrm>
            <a:off x="1808163" y="452756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8" name="Прямоугольник 77"/>
          <p:cNvSpPr/>
          <p:nvPr/>
        </p:nvSpPr>
        <p:spPr>
          <a:xfrm>
            <a:off x="1879600" y="45275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9" name="Прямоугольник 78"/>
          <p:cNvSpPr/>
          <p:nvPr/>
        </p:nvSpPr>
        <p:spPr>
          <a:xfrm>
            <a:off x="2032000" y="45990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0" name="Прямоугольник 79"/>
          <p:cNvSpPr/>
          <p:nvPr/>
        </p:nvSpPr>
        <p:spPr>
          <a:xfrm>
            <a:off x="1951038" y="45990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1" name="Прямоугольник 80"/>
          <p:cNvSpPr/>
          <p:nvPr/>
        </p:nvSpPr>
        <p:spPr>
          <a:xfrm>
            <a:off x="1879600" y="45990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2" name="Прямоугольник 81"/>
          <p:cNvSpPr/>
          <p:nvPr/>
        </p:nvSpPr>
        <p:spPr>
          <a:xfrm>
            <a:off x="1879600" y="467044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3" name="Прямоугольник 82"/>
          <p:cNvSpPr/>
          <p:nvPr/>
        </p:nvSpPr>
        <p:spPr>
          <a:xfrm>
            <a:off x="1951038" y="46704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4" name="Прямоугольник 83"/>
          <p:cNvSpPr/>
          <p:nvPr/>
        </p:nvSpPr>
        <p:spPr>
          <a:xfrm>
            <a:off x="2032000" y="47418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5" name="Прямоугольник 84"/>
          <p:cNvSpPr/>
          <p:nvPr/>
        </p:nvSpPr>
        <p:spPr>
          <a:xfrm>
            <a:off x="2165350" y="47514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6" name="Прямоугольник 85"/>
          <p:cNvSpPr/>
          <p:nvPr/>
        </p:nvSpPr>
        <p:spPr>
          <a:xfrm>
            <a:off x="2093913" y="46704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7" name="Прямоугольник 86"/>
          <p:cNvSpPr/>
          <p:nvPr/>
        </p:nvSpPr>
        <p:spPr>
          <a:xfrm>
            <a:off x="2093913" y="47418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8" name="Прямоугольник 87"/>
          <p:cNvSpPr/>
          <p:nvPr/>
        </p:nvSpPr>
        <p:spPr>
          <a:xfrm>
            <a:off x="2093913" y="488475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9" name="Прямоугольник 88"/>
          <p:cNvSpPr/>
          <p:nvPr/>
        </p:nvSpPr>
        <p:spPr>
          <a:xfrm>
            <a:off x="2165350" y="49561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0" name="Прямоугольник 89"/>
          <p:cNvSpPr/>
          <p:nvPr/>
        </p:nvSpPr>
        <p:spPr>
          <a:xfrm>
            <a:off x="2308225" y="481331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1" name="Прямоугольник 90"/>
          <p:cNvSpPr/>
          <p:nvPr/>
        </p:nvSpPr>
        <p:spPr>
          <a:xfrm>
            <a:off x="2165350" y="467044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2" name="Прямоугольник 91"/>
          <p:cNvSpPr/>
          <p:nvPr/>
        </p:nvSpPr>
        <p:spPr>
          <a:xfrm>
            <a:off x="2236788" y="46704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3" name="Прямоугольник 92"/>
          <p:cNvSpPr/>
          <p:nvPr/>
        </p:nvSpPr>
        <p:spPr>
          <a:xfrm>
            <a:off x="2308225" y="467044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4" name="Прямоугольник 93"/>
          <p:cNvSpPr/>
          <p:nvPr/>
        </p:nvSpPr>
        <p:spPr>
          <a:xfrm>
            <a:off x="2236788" y="45990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5" name="Прямоугольник 94"/>
          <p:cNvSpPr/>
          <p:nvPr/>
        </p:nvSpPr>
        <p:spPr>
          <a:xfrm>
            <a:off x="2165350" y="45990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6" name="Прямоугольник 95"/>
          <p:cNvSpPr/>
          <p:nvPr/>
        </p:nvSpPr>
        <p:spPr>
          <a:xfrm>
            <a:off x="2165350" y="45275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8" name="Прямоугольник 97"/>
          <p:cNvSpPr/>
          <p:nvPr/>
        </p:nvSpPr>
        <p:spPr>
          <a:xfrm>
            <a:off x="2022475" y="49561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9" name="Прямоугольник 98"/>
          <p:cNvSpPr/>
          <p:nvPr/>
        </p:nvSpPr>
        <p:spPr>
          <a:xfrm>
            <a:off x="1951038" y="495619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0" name="Прямоугольник 99"/>
          <p:cNvSpPr/>
          <p:nvPr/>
        </p:nvSpPr>
        <p:spPr>
          <a:xfrm>
            <a:off x="1951038" y="488475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1" name="Прямоугольник 100"/>
          <p:cNvSpPr/>
          <p:nvPr/>
        </p:nvSpPr>
        <p:spPr>
          <a:xfrm>
            <a:off x="1951038" y="481331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2" name="Прямоугольник 101"/>
          <p:cNvSpPr/>
          <p:nvPr/>
        </p:nvSpPr>
        <p:spPr>
          <a:xfrm>
            <a:off x="1951038" y="47514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3" name="Прямоугольник 102"/>
          <p:cNvSpPr/>
          <p:nvPr/>
        </p:nvSpPr>
        <p:spPr>
          <a:xfrm>
            <a:off x="1879600" y="47514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4" name="Прямоугольник 103"/>
          <p:cNvSpPr/>
          <p:nvPr/>
        </p:nvSpPr>
        <p:spPr>
          <a:xfrm>
            <a:off x="1808163" y="47514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5" name="Прямоугольник 104"/>
          <p:cNvSpPr/>
          <p:nvPr/>
        </p:nvSpPr>
        <p:spPr>
          <a:xfrm>
            <a:off x="1879600" y="481331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6" name="Прямоугольник 105"/>
          <p:cNvSpPr/>
          <p:nvPr/>
        </p:nvSpPr>
        <p:spPr>
          <a:xfrm>
            <a:off x="1808163" y="481331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7" name="Прямоугольник 106"/>
          <p:cNvSpPr/>
          <p:nvPr/>
        </p:nvSpPr>
        <p:spPr>
          <a:xfrm>
            <a:off x="1879600" y="48847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8" name="Прямоугольник 107"/>
          <p:cNvSpPr/>
          <p:nvPr/>
        </p:nvSpPr>
        <p:spPr>
          <a:xfrm>
            <a:off x="1808163" y="488475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9" name="Прямоугольник 108"/>
          <p:cNvSpPr/>
          <p:nvPr/>
        </p:nvSpPr>
        <p:spPr>
          <a:xfrm>
            <a:off x="1879600" y="49561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0" name="Прямоугольник 109"/>
          <p:cNvSpPr/>
          <p:nvPr/>
        </p:nvSpPr>
        <p:spPr>
          <a:xfrm>
            <a:off x="2032000" y="47514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1" name="Прямоугольник 110"/>
          <p:cNvSpPr/>
          <p:nvPr/>
        </p:nvSpPr>
        <p:spPr>
          <a:xfrm>
            <a:off x="3094038" y="374175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2" name="Прямоугольник 111"/>
          <p:cNvSpPr/>
          <p:nvPr/>
        </p:nvSpPr>
        <p:spPr>
          <a:xfrm>
            <a:off x="3379788" y="374175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3" name="Прямоугольник 112"/>
          <p:cNvSpPr/>
          <p:nvPr/>
        </p:nvSpPr>
        <p:spPr>
          <a:xfrm>
            <a:off x="3022600" y="35988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4" name="Прямоугольник 113"/>
          <p:cNvSpPr/>
          <p:nvPr/>
        </p:nvSpPr>
        <p:spPr>
          <a:xfrm>
            <a:off x="3165475" y="35988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5" name="Прямоугольник 114"/>
          <p:cNvSpPr/>
          <p:nvPr/>
        </p:nvSpPr>
        <p:spPr>
          <a:xfrm>
            <a:off x="2808288" y="34560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6" name="Прямоугольник 115"/>
          <p:cNvSpPr/>
          <p:nvPr/>
        </p:nvSpPr>
        <p:spPr>
          <a:xfrm>
            <a:off x="3022600" y="352744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7" name="Прямоугольник 116"/>
          <p:cNvSpPr/>
          <p:nvPr/>
        </p:nvSpPr>
        <p:spPr>
          <a:xfrm>
            <a:off x="3022600" y="309881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8" name="Прямоугольник 117"/>
          <p:cNvSpPr/>
          <p:nvPr/>
        </p:nvSpPr>
        <p:spPr>
          <a:xfrm>
            <a:off x="3165475" y="31702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9" name="Прямоугольник 118"/>
          <p:cNvSpPr/>
          <p:nvPr/>
        </p:nvSpPr>
        <p:spPr>
          <a:xfrm>
            <a:off x="3175000" y="331313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0" name="Прямоугольник 119"/>
          <p:cNvSpPr/>
          <p:nvPr/>
        </p:nvSpPr>
        <p:spPr>
          <a:xfrm>
            <a:off x="3308350" y="331313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1" name="Прямоугольник 120"/>
          <p:cNvSpPr/>
          <p:nvPr/>
        </p:nvSpPr>
        <p:spPr>
          <a:xfrm>
            <a:off x="3594100" y="34560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2" name="Прямоугольник 121"/>
          <p:cNvSpPr/>
          <p:nvPr/>
        </p:nvSpPr>
        <p:spPr>
          <a:xfrm>
            <a:off x="3460750" y="33845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3" name="Прямоугольник 122"/>
          <p:cNvSpPr/>
          <p:nvPr/>
        </p:nvSpPr>
        <p:spPr>
          <a:xfrm>
            <a:off x="3665538" y="338456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4" name="Прямоугольник 123"/>
          <p:cNvSpPr/>
          <p:nvPr/>
        </p:nvSpPr>
        <p:spPr>
          <a:xfrm>
            <a:off x="3594100" y="33845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5" name="Прямоугольник 124"/>
          <p:cNvSpPr/>
          <p:nvPr/>
        </p:nvSpPr>
        <p:spPr>
          <a:xfrm>
            <a:off x="3522663" y="331313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6" name="Прямоугольник 125"/>
          <p:cNvSpPr/>
          <p:nvPr/>
        </p:nvSpPr>
        <p:spPr>
          <a:xfrm>
            <a:off x="3522663" y="338456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7" name="Прямоугольник 126"/>
          <p:cNvSpPr/>
          <p:nvPr/>
        </p:nvSpPr>
        <p:spPr>
          <a:xfrm>
            <a:off x="3808413" y="35988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8" name="Прямоугольник 127"/>
          <p:cNvSpPr/>
          <p:nvPr/>
        </p:nvSpPr>
        <p:spPr>
          <a:xfrm>
            <a:off x="4379913" y="17415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9" name="Прямоугольник 128"/>
          <p:cNvSpPr/>
          <p:nvPr/>
        </p:nvSpPr>
        <p:spPr>
          <a:xfrm>
            <a:off x="4165600" y="181294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0" name="Прямоугольник 129"/>
          <p:cNvSpPr/>
          <p:nvPr/>
        </p:nvSpPr>
        <p:spPr>
          <a:xfrm>
            <a:off x="4022725" y="18843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1" name="Прямоугольник 130"/>
          <p:cNvSpPr/>
          <p:nvPr/>
        </p:nvSpPr>
        <p:spPr>
          <a:xfrm>
            <a:off x="3879850" y="195581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2" name="Прямоугольник 131"/>
          <p:cNvSpPr/>
          <p:nvPr/>
        </p:nvSpPr>
        <p:spPr>
          <a:xfrm>
            <a:off x="3594100" y="20367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3" name="Прямоугольник 132"/>
          <p:cNvSpPr/>
          <p:nvPr/>
        </p:nvSpPr>
        <p:spPr>
          <a:xfrm>
            <a:off x="3594100" y="18843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4" name="Прямоугольник 133"/>
          <p:cNvSpPr/>
          <p:nvPr/>
        </p:nvSpPr>
        <p:spPr>
          <a:xfrm>
            <a:off x="3522663" y="217013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5" name="Прямоугольник 134"/>
          <p:cNvSpPr/>
          <p:nvPr/>
        </p:nvSpPr>
        <p:spPr>
          <a:xfrm>
            <a:off x="3675063" y="224156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6" name="Прямоугольник 135"/>
          <p:cNvSpPr/>
          <p:nvPr/>
        </p:nvSpPr>
        <p:spPr>
          <a:xfrm>
            <a:off x="3665538" y="23844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7" name="Прямоугольник 136"/>
          <p:cNvSpPr/>
          <p:nvPr/>
        </p:nvSpPr>
        <p:spPr>
          <a:xfrm>
            <a:off x="3817938" y="23844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8" name="Прямоугольник 137"/>
          <p:cNvSpPr/>
          <p:nvPr/>
        </p:nvSpPr>
        <p:spPr>
          <a:xfrm>
            <a:off x="3236913" y="24558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9" name="Прямоугольник 138"/>
          <p:cNvSpPr/>
          <p:nvPr/>
        </p:nvSpPr>
        <p:spPr>
          <a:xfrm>
            <a:off x="3165475" y="23130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0" name="Прямоугольник 139"/>
          <p:cNvSpPr/>
          <p:nvPr/>
        </p:nvSpPr>
        <p:spPr>
          <a:xfrm>
            <a:off x="3022600" y="252731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1" name="Прямоугольник 140"/>
          <p:cNvSpPr/>
          <p:nvPr/>
        </p:nvSpPr>
        <p:spPr>
          <a:xfrm>
            <a:off x="3236913" y="252731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2" name="Прямоугольник 141"/>
          <p:cNvSpPr/>
          <p:nvPr/>
        </p:nvSpPr>
        <p:spPr>
          <a:xfrm>
            <a:off x="3094038" y="28845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3" name="Прямоугольник 142"/>
          <p:cNvSpPr/>
          <p:nvPr/>
        </p:nvSpPr>
        <p:spPr>
          <a:xfrm>
            <a:off x="3236913" y="281306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4" name="Прямоугольник 143"/>
          <p:cNvSpPr/>
          <p:nvPr/>
        </p:nvSpPr>
        <p:spPr>
          <a:xfrm>
            <a:off x="3308350" y="28130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5" name="Прямоугольник 144"/>
          <p:cNvSpPr/>
          <p:nvPr/>
        </p:nvSpPr>
        <p:spPr>
          <a:xfrm>
            <a:off x="3379788" y="28845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6" name="Прямоугольник 145"/>
          <p:cNvSpPr/>
          <p:nvPr/>
        </p:nvSpPr>
        <p:spPr>
          <a:xfrm>
            <a:off x="3308350" y="30273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7" name="Прямоугольник 146"/>
          <p:cNvSpPr/>
          <p:nvPr/>
        </p:nvSpPr>
        <p:spPr>
          <a:xfrm>
            <a:off x="3379788" y="309881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8" name="Прямоугольник 147"/>
          <p:cNvSpPr/>
          <p:nvPr/>
        </p:nvSpPr>
        <p:spPr>
          <a:xfrm>
            <a:off x="3379788" y="30273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9" name="Прямоугольник 148"/>
          <p:cNvSpPr/>
          <p:nvPr/>
        </p:nvSpPr>
        <p:spPr>
          <a:xfrm>
            <a:off x="3594100" y="31797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0" name="Прямоугольник 149"/>
          <p:cNvSpPr/>
          <p:nvPr/>
        </p:nvSpPr>
        <p:spPr>
          <a:xfrm>
            <a:off x="3736975" y="32416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1" name="Прямоугольник 150"/>
          <p:cNvSpPr/>
          <p:nvPr/>
        </p:nvSpPr>
        <p:spPr>
          <a:xfrm>
            <a:off x="4094163" y="317025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2" name="Прямоугольник 151"/>
          <p:cNvSpPr/>
          <p:nvPr/>
        </p:nvSpPr>
        <p:spPr>
          <a:xfrm>
            <a:off x="3889375" y="31702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" name="Прямоугольник 152"/>
          <p:cNvSpPr/>
          <p:nvPr/>
        </p:nvSpPr>
        <p:spPr>
          <a:xfrm>
            <a:off x="3736975" y="31702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4" name="Прямоугольник 153"/>
          <p:cNvSpPr/>
          <p:nvPr/>
        </p:nvSpPr>
        <p:spPr>
          <a:xfrm>
            <a:off x="3808413" y="309881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5" name="Прямоугольник 154"/>
          <p:cNvSpPr/>
          <p:nvPr/>
        </p:nvSpPr>
        <p:spPr>
          <a:xfrm>
            <a:off x="3879850" y="309881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6" name="Прямоугольник 155"/>
          <p:cNvSpPr/>
          <p:nvPr/>
        </p:nvSpPr>
        <p:spPr>
          <a:xfrm>
            <a:off x="4022725" y="309881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7" name="Прямоугольник 156"/>
          <p:cNvSpPr/>
          <p:nvPr/>
        </p:nvSpPr>
        <p:spPr>
          <a:xfrm>
            <a:off x="4094163" y="309881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8" name="Прямоугольник 157"/>
          <p:cNvSpPr/>
          <p:nvPr/>
        </p:nvSpPr>
        <p:spPr>
          <a:xfrm>
            <a:off x="4308475" y="30273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9" name="Прямоугольник 158"/>
          <p:cNvSpPr/>
          <p:nvPr/>
        </p:nvSpPr>
        <p:spPr>
          <a:xfrm>
            <a:off x="4379913" y="29559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0" name="Прямоугольник 159"/>
          <p:cNvSpPr/>
          <p:nvPr/>
        </p:nvSpPr>
        <p:spPr>
          <a:xfrm>
            <a:off x="3879850" y="20986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1" name="Прямоугольник 160"/>
          <p:cNvSpPr/>
          <p:nvPr/>
        </p:nvSpPr>
        <p:spPr>
          <a:xfrm>
            <a:off x="3808413" y="209869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2" name="Прямоугольник 161"/>
          <p:cNvSpPr/>
          <p:nvPr/>
        </p:nvSpPr>
        <p:spPr>
          <a:xfrm>
            <a:off x="3808413" y="217013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3" name="Прямоугольник 162"/>
          <p:cNvSpPr/>
          <p:nvPr/>
        </p:nvSpPr>
        <p:spPr>
          <a:xfrm>
            <a:off x="3808413" y="224156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4" name="Прямоугольник 163"/>
          <p:cNvSpPr/>
          <p:nvPr/>
        </p:nvSpPr>
        <p:spPr>
          <a:xfrm>
            <a:off x="3879850" y="23130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5" name="Прямоугольник 164"/>
          <p:cNvSpPr/>
          <p:nvPr/>
        </p:nvSpPr>
        <p:spPr>
          <a:xfrm>
            <a:off x="4094163" y="224156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6" name="Прямоугольник 165"/>
          <p:cNvSpPr/>
          <p:nvPr/>
        </p:nvSpPr>
        <p:spPr>
          <a:xfrm>
            <a:off x="4022725" y="22415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7" name="Прямоугольник 166"/>
          <p:cNvSpPr/>
          <p:nvPr/>
        </p:nvSpPr>
        <p:spPr>
          <a:xfrm>
            <a:off x="4165600" y="20986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8" name="Прямоугольник 167"/>
          <p:cNvSpPr/>
          <p:nvPr/>
        </p:nvSpPr>
        <p:spPr>
          <a:xfrm>
            <a:off x="4094163" y="209869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9" name="Прямоугольник 168"/>
          <p:cNvSpPr/>
          <p:nvPr/>
        </p:nvSpPr>
        <p:spPr>
          <a:xfrm>
            <a:off x="4022725" y="20986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0" name="Прямоугольник 169"/>
          <p:cNvSpPr/>
          <p:nvPr/>
        </p:nvSpPr>
        <p:spPr>
          <a:xfrm>
            <a:off x="4308475" y="22415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1" name="Прямоугольник 170"/>
          <p:cNvSpPr/>
          <p:nvPr/>
        </p:nvSpPr>
        <p:spPr>
          <a:xfrm>
            <a:off x="4237038" y="217013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2" name="Прямоугольник 171"/>
          <p:cNvSpPr/>
          <p:nvPr/>
        </p:nvSpPr>
        <p:spPr>
          <a:xfrm>
            <a:off x="4237038" y="224156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3" name="Прямоугольник 172"/>
          <p:cNvSpPr/>
          <p:nvPr/>
        </p:nvSpPr>
        <p:spPr>
          <a:xfrm>
            <a:off x="4237038" y="23844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4" name="Прямоугольник 173"/>
          <p:cNvSpPr/>
          <p:nvPr/>
        </p:nvSpPr>
        <p:spPr>
          <a:xfrm>
            <a:off x="4165600" y="238444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5" name="Прямоугольник 174"/>
          <p:cNvSpPr/>
          <p:nvPr/>
        </p:nvSpPr>
        <p:spPr>
          <a:xfrm>
            <a:off x="3522663" y="23130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6" name="Прямоугольник 175"/>
          <p:cNvSpPr/>
          <p:nvPr/>
        </p:nvSpPr>
        <p:spPr>
          <a:xfrm>
            <a:off x="3522663" y="23844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7" name="Прямоугольник 176"/>
          <p:cNvSpPr/>
          <p:nvPr/>
        </p:nvSpPr>
        <p:spPr>
          <a:xfrm>
            <a:off x="3451225" y="24558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8" name="Прямоугольник 177"/>
          <p:cNvSpPr/>
          <p:nvPr/>
        </p:nvSpPr>
        <p:spPr>
          <a:xfrm>
            <a:off x="3379788" y="252731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9" name="Прямоугольник 178"/>
          <p:cNvSpPr/>
          <p:nvPr/>
        </p:nvSpPr>
        <p:spPr>
          <a:xfrm>
            <a:off x="3451225" y="25987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0" name="Прямоугольник 179"/>
          <p:cNvSpPr/>
          <p:nvPr/>
        </p:nvSpPr>
        <p:spPr>
          <a:xfrm>
            <a:off x="3308350" y="26701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1" name="Прямоугольник 180"/>
          <p:cNvSpPr/>
          <p:nvPr/>
        </p:nvSpPr>
        <p:spPr>
          <a:xfrm>
            <a:off x="3379788" y="274163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2" name="Прямоугольник 181"/>
          <p:cNvSpPr/>
          <p:nvPr/>
        </p:nvSpPr>
        <p:spPr>
          <a:xfrm>
            <a:off x="3379788" y="267019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3" name="Прямоугольник 182"/>
          <p:cNvSpPr/>
          <p:nvPr/>
        </p:nvSpPr>
        <p:spPr>
          <a:xfrm>
            <a:off x="3594100" y="24558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4" name="Прямоугольник 183"/>
          <p:cNvSpPr/>
          <p:nvPr/>
        </p:nvSpPr>
        <p:spPr>
          <a:xfrm>
            <a:off x="3746500" y="252731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5" name="Прямоугольник 184"/>
          <p:cNvSpPr/>
          <p:nvPr/>
        </p:nvSpPr>
        <p:spPr>
          <a:xfrm>
            <a:off x="3665538" y="252731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6" name="Прямоугольник 185"/>
          <p:cNvSpPr/>
          <p:nvPr/>
        </p:nvSpPr>
        <p:spPr>
          <a:xfrm>
            <a:off x="3594100" y="25987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7" name="Прямоугольник 186"/>
          <p:cNvSpPr/>
          <p:nvPr/>
        </p:nvSpPr>
        <p:spPr>
          <a:xfrm>
            <a:off x="4237038" y="259875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8" name="Прямоугольник 187"/>
          <p:cNvSpPr/>
          <p:nvPr/>
        </p:nvSpPr>
        <p:spPr>
          <a:xfrm>
            <a:off x="4022725" y="238444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9" name="Прямоугольник 188"/>
          <p:cNvSpPr/>
          <p:nvPr/>
        </p:nvSpPr>
        <p:spPr>
          <a:xfrm>
            <a:off x="3951288" y="24558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0" name="Прямоугольник 189"/>
          <p:cNvSpPr/>
          <p:nvPr/>
        </p:nvSpPr>
        <p:spPr>
          <a:xfrm>
            <a:off x="4022725" y="24558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1" name="Прямоугольник 190"/>
          <p:cNvSpPr/>
          <p:nvPr/>
        </p:nvSpPr>
        <p:spPr>
          <a:xfrm>
            <a:off x="4094163" y="24558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2" name="Прямоугольник 191"/>
          <p:cNvSpPr/>
          <p:nvPr/>
        </p:nvSpPr>
        <p:spPr>
          <a:xfrm>
            <a:off x="4165600" y="25987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3" name="Прямоугольник 192"/>
          <p:cNvSpPr/>
          <p:nvPr/>
        </p:nvSpPr>
        <p:spPr>
          <a:xfrm>
            <a:off x="4094163" y="26082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4" name="Прямоугольник 193"/>
          <p:cNvSpPr/>
          <p:nvPr/>
        </p:nvSpPr>
        <p:spPr>
          <a:xfrm>
            <a:off x="4022725" y="26082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5" name="Прямоугольник 194"/>
          <p:cNvSpPr/>
          <p:nvPr/>
        </p:nvSpPr>
        <p:spPr>
          <a:xfrm>
            <a:off x="4165600" y="252731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6" name="Прямоугольник 195"/>
          <p:cNvSpPr/>
          <p:nvPr/>
        </p:nvSpPr>
        <p:spPr>
          <a:xfrm>
            <a:off x="4094163" y="252731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7" name="Прямоугольник 196"/>
          <p:cNvSpPr/>
          <p:nvPr/>
        </p:nvSpPr>
        <p:spPr>
          <a:xfrm>
            <a:off x="4022725" y="252731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8" name="Прямоугольник 197"/>
          <p:cNvSpPr/>
          <p:nvPr/>
        </p:nvSpPr>
        <p:spPr>
          <a:xfrm>
            <a:off x="3951288" y="252731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9" name="Прямоугольник 198"/>
          <p:cNvSpPr/>
          <p:nvPr/>
        </p:nvSpPr>
        <p:spPr>
          <a:xfrm>
            <a:off x="3665538" y="309881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0" name="Прямоугольник 199"/>
          <p:cNvSpPr/>
          <p:nvPr/>
        </p:nvSpPr>
        <p:spPr>
          <a:xfrm>
            <a:off x="4308475" y="295594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1" name="Прямоугольник 200"/>
          <p:cNvSpPr/>
          <p:nvPr/>
        </p:nvSpPr>
        <p:spPr>
          <a:xfrm>
            <a:off x="4165600" y="28845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2" name="Прямоугольник 201"/>
          <p:cNvSpPr/>
          <p:nvPr/>
        </p:nvSpPr>
        <p:spPr>
          <a:xfrm>
            <a:off x="4094163" y="29559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3" name="Прямоугольник 202"/>
          <p:cNvSpPr/>
          <p:nvPr/>
        </p:nvSpPr>
        <p:spPr>
          <a:xfrm>
            <a:off x="4175125" y="274163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4" name="Прямоугольник 203"/>
          <p:cNvSpPr/>
          <p:nvPr/>
        </p:nvSpPr>
        <p:spPr>
          <a:xfrm>
            <a:off x="4094163" y="274163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5" name="Прямоугольник 204"/>
          <p:cNvSpPr/>
          <p:nvPr/>
        </p:nvSpPr>
        <p:spPr>
          <a:xfrm>
            <a:off x="4022725" y="274163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6" name="Прямоугольник 205"/>
          <p:cNvSpPr/>
          <p:nvPr/>
        </p:nvSpPr>
        <p:spPr>
          <a:xfrm>
            <a:off x="3951288" y="274163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7" name="Прямоугольник 206"/>
          <p:cNvSpPr/>
          <p:nvPr/>
        </p:nvSpPr>
        <p:spPr>
          <a:xfrm>
            <a:off x="3951288" y="26082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8" name="Прямоугольник 207"/>
          <p:cNvSpPr/>
          <p:nvPr/>
        </p:nvSpPr>
        <p:spPr>
          <a:xfrm>
            <a:off x="4094163" y="267019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9" name="Прямоугольник 208"/>
          <p:cNvSpPr/>
          <p:nvPr/>
        </p:nvSpPr>
        <p:spPr>
          <a:xfrm>
            <a:off x="3951288" y="267019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0" name="Прямоугольник 209"/>
          <p:cNvSpPr/>
          <p:nvPr/>
        </p:nvSpPr>
        <p:spPr>
          <a:xfrm>
            <a:off x="4022725" y="26701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1" name="Прямоугольник 210"/>
          <p:cNvSpPr/>
          <p:nvPr/>
        </p:nvSpPr>
        <p:spPr>
          <a:xfrm>
            <a:off x="3879850" y="252731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2" name="Прямоугольник 211"/>
          <p:cNvSpPr/>
          <p:nvPr/>
        </p:nvSpPr>
        <p:spPr>
          <a:xfrm>
            <a:off x="3879850" y="26082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3" name="Прямоугольник 212"/>
          <p:cNvSpPr/>
          <p:nvPr/>
        </p:nvSpPr>
        <p:spPr>
          <a:xfrm>
            <a:off x="3879850" y="26701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4" name="Прямоугольник 213"/>
          <p:cNvSpPr/>
          <p:nvPr/>
        </p:nvSpPr>
        <p:spPr>
          <a:xfrm>
            <a:off x="3808413" y="26082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5" name="Прямоугольник 214"/>
          <p:cNvSpPr/>
          <p:nvPr/>
        </p:nvSpPr>
        <p:spPr>
          <a:xfrm>
            <a:off x="3736975" y="26082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6" name="Прямоугольник 215"/>
          <p:cNvSpPr/>
          <p:nvPr/>
        </p:nvSpPr>
        <p:spPr>
          <a:xfrm>
            <a:off x="3665538" y="26082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7" name="Прямоугольник 216"/>
          <p:cNvSpPr/>
          <p:nvPr/>
        </p:nvSpPr>
        <p:spPr>
          <a:xfrm>
            <a:off x="3808413" y="267019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8" name="Прямоугольник 217"/>
          <p:cNvSpPr/>
          <p:nvPr/>
        </p:nvSpPr>
        <p:spPr>
          <a:xfrm>
            <a:off x="3736975" y="26701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9" name="Прямоугольник 218"/>
          <p:cNvSpPr/>
          <p:nvPr/>
        </p:nvSpPr>
        <p:spPr>
          <a:xfrm>
            <a:off x="3665538" y="267019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0" name="Прямоугольник 219"/>
          <p:cNvSpPr/>
          <p:nvPr/>
        </p:nvSpPr>
        <p:spPr>
          <a:xfrm>
            <a:off x="3594100" y="26701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1" name="Прямоугольник 220"/>
          <p:cNvSpPr/>
          <p:nvPr/>
        </p:nvSpPr>
        <p:spPr>
          <a:xfrm>
            <a:off x="3594100" y="274163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2" name="Прямоугольник 221"/>
          <p:cNvSpPr/>
          <p:nvPr/>
        </p:nvSpPr>
        <p:spPr>
          <a:xfrm>
            <a:off x="3522663" y="274163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3" name="Прямоугольник 222"/>
          <p:cNvSpPr/>
          <p:nvPr/>
        </p:nvSpPr>
        <p:spPr>
          <a:xfrm>
            <a:off x="3808413" y="274163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4" name="Прямоугольник 223"/>
          <p:cNvSpPr/>
          <p:nvPr/>
        </p:nvSpPr>
        <p:spPr>
          <a:xfrm>
            <a:off x="4094163" y="28845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5" name="Прямоугольник 224"/>
          <p:cNvSpPr/>
          <p:nvPr/>
        </p:nvSpPr>
        <p:spPr>
          <a:xfrm>
            <a:off x="4022725" y="28845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6" name="Прямоугольник 225"/>
          <p:cNvSpPr/>
          <p:nvPr/>
        </p:nvSpPr>
        <p:spPr>
          <a:xfrm>
            <a:off x="3665538" y="281306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7" name="Прямоугольник 226"/>
          <p:cNvSpPr/>
          <p:nvPr/>
        </p:nvSpPr>
        <p:spPr>
          <a:xfrm>
            <a:off x="3736975" y="28130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8" name="Прямоугольник 227"/>
          <p:cNvSpPr/>
          <p:nvPr/>
        </p:nvSpPr>
        <p:spPr>
          <a:xfrm>
            <a:off x="3817938" y="281306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9" name="Прямоугольник 228"/>
          <p:cNvSpPr/>
          <p:nvPr/>
        </p:nvSpPr>
        <p:spPr>
          <a:xfrm>
            <a:off x="3879850" y="28130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0" name="Прямоугольник 229"/>
          <p:cNvSpPr/>
          <p:nvPr/>
        </p:nvSpPr>
        <p:spPr>
          <a:xfrm>
            <a:off x="3951288" y="281306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1" name="Прямоугольник 230"/>
          <p:cNvSpPr/>
          <p:nvPr/>
        </p:nvSpPr>
        <p:spPr>
          <a:xfrm>
            <a:off x="3951288" y="30273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2" name="Прямоугольник 231"/>
          <p:cNvSpPr/>
          <p:nvPr/>
        </p:nvSpPr>
        <p:spPr>
          <a:xfrm>
            <a:off x="3951288" y="28845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3" name="Прямоугольник 232"/>
          <p:cNvSpPr/>
          <p:nvPr/>
        </p:nvSpPr>
        <p:spPr>
          <a:xfrm>
            <a:off x="3951288" y="296546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4" name="Прямоугольник 233"/>
          <p:cNvSpPr/>
          <p:nvPr/>
        </p:nvSpPr>
        <p:spPr>
          <a:xfrm>
            <a:off x="3808413" y="28845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5" name="Прямоугольник 234"/>
          <p:cNvSpPr/>
          <p:nvPr/>
        </p:nvSpPr>
        <p:spPr>
          <a:xfrm>
            <a:off x="3817938" y="29559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6" name="Прямоугольник 235"/>
          <p:cNvSpPr/>
          <p:nvPr/>
        </p:nvSpPr>
        <p:spPr>
          <a:xfrm>
            <a:off x="3808413" y="30273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7" name="Прямоугольник 236"/>
          <p:cNvSpPr/>
          <p:nvPr/>
        </p:nvSpPr>
        <p:spPr>
          <a:xfrm>
            <a:off x="3879850" y="29654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8" name="Прямоугольник 237"/>
          <p:cNvSpPr/>
          <p:nvPr/>
        </p:nvSpPr>
        <p:spPr>
          <a:xfrm>
            <a:off x="3879850" y="28845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39" name="Прямоугольник 238"/>
          <p:cNvSpPr/>
          <p:nvPr/>
        </p:nvSpPr>
        <p:spPr>
          <a:xfrm>
            <a:off x="3594100" y="28130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0" name="Прямоугольник 239"/>
          <p:cNvSpPr/>
          <p:nvPr/>
        </p:nvSpPr>
        <p:spPr>
          <a:xfrm>
            <a:off x="3522663" y="281306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1" name="Прямоугольник 240"/>
          <p:cNvSpPr/>
          <p:nvPr/>
        </p:nvSpPr>
        <p:spPr>
          <a:xfrm>
            <a:off x="3665538" y="30273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2" name="Прямоугольник 241"/>
          <p:cNvSpPr/>
          <p:nvPr/>
        </p:nvSpPr>
        <p:spPr>
          <a:xfrm>
            <a:off x="3736975" y="28845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3" name="Прямоугольник 242"/>
          <p:cNvSpPr/>
          <p:nvPr/>
        </p:nvSpPr>
        <p:spPr>
          <a:xfrm>
            <a:off x="3736975" y="295594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4" name="Прямоугольник 243"/>
          <p:cNvSpPr/>
          <p:nvPr/>
        </p:nvSpPr>
        <p:spPr>
          <a:xfrm>
            <a:off x="3451225" y="29654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5" name="Прямоугольник 244"/>
          <p:cNvSpPr/>
          <p:nvPr/>
        </p:nvSpPr>
        <p:spPr>
          <a:xfrm>
            <a:off x="3594100" y="29654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6" name="Прямоугольник 245"/>
          <p:cNvSpPr/>
          <p:nvPr/>
        </p:nvSpPr>
        <p:spPr>
          <a:xfrm>
            <a:off x="3522663" y="296546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7" name="Прямоугольник 246"/>
          <p:cNvSpPr/>
          <p:nvPr/>
        </p:nvSpPr>
        <p:spPr>
          <a:xfrm>
            <a:off x="3522663" y="28845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8" name="Прямоугольник 247"/>
          <p:cNvSpPr/>
          <p:nvPr/>
        </p:nvSpPr>
        <p:spPr>
          <a:xfrm>
            <a:off x="3665538" y="28845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9" name="Прямоугольник 248"/>
          <p:cNvSpPr/>
          <p:nvPr/>
        </p:nvSpPr>
        <p:spPr>
          <a:xfrm>
            <a:off x="3594100" y="28845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0" name="Прямоугольник 249"/>
          <p:cNvSpPr/>
          <p:nvPr/>
        </p:nvSpPr>
        <p:spPr>
          <a:xfrm>
            <a:off x="3522663" y="28845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1" name="Прямоугольник 250"/>
          <p:cNvSpPr/>
          <p:nvPr/>
        </p:nvSpPr>
        <p:spPr>
          <a:xfrm>
            <a:off x="3451225" y="28845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2" name="Прямоугольник 251"/>
          <p:cNvSpPr/>
          <p:nvPr/>
        </p:nvSpPr>
        <p:spPr>
          <a:xfrm>
            <a:off x="4165600" y="30273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3" name="Прямоугольник 252"/>
          <p:cNvSpPr/>
          <p:nvPr/>
        </p:nvSpPr>
        <p:spPr>
          <a:xfrm>
            <a:off x="3817938" y="296546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254" name="Прямая соединительная линия 253"/>
          <p:cNvCxnSpPr/>
          <p:nvPr/>
        </p:nvCxnSpPr>
        <p:spPr>
          <a:xfrm rot="5400000">
            <a:off x="1271588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Прямая соединительная линия 254"/>
          <p:cNvCxnSpPr/>
          <p:nvPr/>
        </p:nvCxnSpPr>
        <p:spPr>
          <a:xfrm rot="5400000">
            <a:off x="2700338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Прямая соединительная линия 255"/>
          <p:cNvCxnSpPr/>
          <p:nvPr/>
        </p:nvCxnSpPr>
        <p:spPr>
          <a:xfrm rot="5400000">
            <a:off x="1985963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Прямая соединительная линия 256"/>
          <p:cNvCxnSpPr/>
          <p:nvPr/>
        </p:nvCxnSpPr>
        <p:spPr>
          <a:xfrm rot="5400000">
            <a:off x="3414713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Прямая соединительная линия 257"/>
          <p:cNvCxnSpPr/>
          <p:nvPr/>
        </p:nvCxnSpPr>
        <p:spPr>
          <a:xfrm rot="5400000">
            <a:off x="4129088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Прямая соединительная линия 258"/>
          <p:cNvCxnSpPr/>
          <p:nvPr/>
        </p:nvCxnSpPr>
        <p:spPr>
          <a:xfrm rot="5400000">
            <a:off x="4843463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Прямая соединительная линия 259"/>
          <p:cNvCxnSpPr/>
          <p:nvPr/>
        </p:nvCxnSpPr>
        <p:spPr>
          <a:xfrm rot="10800000">
            <a:off x="915988" y="5313380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Прямая соединительная линия 260"/>
          <p:cNvCxnSpPr/>
          <p:nvPr/>
        </p:nvCxnSpPr>
        <p:spPr>
          <a:xfrm rot="10800000">
            <a:off x="915988" y="4670443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Прямая соединительная линия 261"/>
          <p:cNvCxnSpPr/>
          <p:nvPr/>
        </p:nvCxnSpPr>
        <p:spPr>
          <a:xfrm rot="10800000">
            <a:off x="915988" y="4027505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Прямая соединительная линия 262"/>
          <p:cNvCxnSpPr/>
          <p:nvPr/>
        </p:nvCxnSpPr>
        <p:spPr>
          <a:xfrm rot="10800000">
            <a:off x="915988" y="3384568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Прямая соединительная линия 263"/>
          <p:cNvCxnSpPr/>
          <p:nvPr/>
        </p:nvCxnSpPr>
        <p:spPr>
          <a:xfrm rot="10800000">
            <a:off x="915988" y="2741630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Прямая соединительная линия 264"/>
          <p:cNvCxnSpPr/>
          <p:nvPr/>
        </p:nvCxnSpPr>
        <p:spPr>
          <a:xfrm rot="10800000">
            <a:off x="915988" y="2098693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Прямая со стрелкой 266"/>
          <p:cNvCxnSpPr/>
          <p:nvPr/>
        </p:nvCxnSpPr>
        <p:spPr>
          <a:xfrm rot="16200000" flipV="1">
            <a:off x="-1013221" y="3442909"/>
            <a:ext cx="4029869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 стрелкой 267"/>
          <p:cNvCxnSpPr/>
          <p:nvPr/>
        </p:nvCxnSpPr>
        <p:spPr>
          <a:xfrm>
            <a:off x="1001713" y="5456255"/>
            <a:ext cx="4286250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 Box 7"/>
          <p:cNvSpPr txBox="1">
            <a:spLocks noChangeArrowheads="1"/>
          </p:cNvSpPr>
          <p:nvPr/>
        </p:nvSpPr>
        <p:spPr bwMode="auto">
          <a:xfrm>
            <a:off x="501650" y="5070493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0" name="Text Box 7"/>
          <p:cNvSpPr txBox="1">
            <a:spLocks noChangeArrowheads="1"/>
          </p:cNvSpPr>
          <p:nvPr/>
        </p:nvSpPr>
        <p:spPr bwMode="auto">
          <a:xfrm>
            <a:off x="501650" y="4427555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1" name="Text Box 7"/>
          <p:cNvSpPr txBox="1">
            <a:spLocks noChangeArrowheads="1"/>
          </p:cNvSpPr>
          <p:nvPr/>
        </p:nvSpPr>
        <p:spPr bwMode="auto">
          <a:xfrm>
            <a:off x="501650" y="3784618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60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2" name="Text Box 7"/>
          <p:cNvSpPr txBox="1">
            <a:spLocks noChangeArrowheads="1"/>
          </p:cNvSpPr>
          <p:nvPr/>
        </p:nvSpPr>
        <p:spPr bwMode="auto">
          <a:xfrm>
            <a:off x="501650" y="3141680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70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3" name="Text Box 7"/>
          <p:cNvSpPr txBox="1">
            <a:spLocks noChangeArrowheads="1"/>
          </p:cNvSpPr>
          <p:nvPr/>
        </p:nvSpPr>
        <p:spPr bwMode="auto">
          <a:xfrm>
            <a:off x="501650" y="2498743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80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4" name="Text Box 7"/>
          <p:cNvSpPr txBox="1">
            <a:spLocks noChangeArrowheads="1"/>
          </p:cNvSpPr>
          <p:nvPr/>
        </p:nvSpPr>
        <p:spPr bwMode="auto">
          <a:xfrm>
            <a:off x="501650" y="1855805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90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6" name="Text Box 7"/>
          <p:cNvSpPr txBox="1">
            <a:spLocks noChangeArrowheads="1"/>
          </p:cNvSpPr>
          <p:nvPr/>
        </p:nvSpPr>
        <p:spPr bwMode="auto">
          <a:xfrm>
            <a:off x="1144588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7" name="Text Box 7"/>
          <p:cNvSpPr txBox="1">
            <a:spLocks noChangeArrowheads="1"/>
          </p:cNvSpPr>
          <p:nvPr/>
        </p:nvSpPr>
        <p:spPr bwMode="auto">
          <a:xfrm>
            <a:off x="1858963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8" name="Text Box 7"/>
          <p:cNvSpPr txBox="1">
            <a:spLocks noChangeArrowheads="1"/>
          </p:cNvSpPr>
          <p:nvPr/>
        </p:nvSpPr>
        <p:spPr bwMode="auto">
          <a:xfrm>
            <a:off x="2573338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3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9" name="Text Box 7"/>
          <p:cNvSpPr txBox="1">
            <a:spLocks noChangeArrowheads="1"/>
          </p:cNvSpPr>
          <p:nvPr/>
        </p:nvSpPr>
        <p:spPr bwMode="auto">
          <a:xfrm>
            <a:off x="3287713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0" name="Text Box 7"/>
          <p:cNvSpPr txBox="1">
            <a:spLocks noChangeArrowheads="1"/>
          </p:cNvSpPr>
          <p:nvPr/>
        </p:nvSpPr>
        <p:spPr bwMode="auto">
          <a:xfrm>
            <a:off x="4002088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1" name="Text Box 7"/>
          <p:cNvSpPr txBox="1">
            <a:spLocks noChangeArrowheads="1"/>
          </p:cNvSpPr>
          <p:nvPr/>
        </p:nvSpPr>
        <p:spPr bwMode="auto">
          <a:xfrm>
            <a:off x="4716463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6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98" name="Text Box 3"/>
          <p:cNvSpPr txBox="1">
            <a:spLocks noChangeArrowheads="1"/>
          </p:cNvSpPr>
          <p:nvPr/>
        </p:nvSpPr>
        <p:spPr bwMode="auto">
          <a:xfrm>
            <a:off x="4857752" y="1610013"/>
            <a:ext cx="37147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ru-RU" sz="2400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Данные по гейзерам</a:t>
            </a:r>
            <a:endParaRPr lang="ru-RU" sz="22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66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2" name="TextBox 281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17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857232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 </a:t>
            </a:r>
            <a:r>
              <a:rPr lang="en-US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средних. Общая идея</a:t>
            </a: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2655343" y="5786457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Длительность выброса, минуты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Text Box 7"/>
          <p:cNvSpPr txBox="1">
            <a:spLocks noChangeArrowheads="1"/>
          </p:cNvSpPr>
          <p:nvPr/>
        </p:nvSpPr>
        <p:spPr bwMode="auto">
          <a:xfrm rot="-5400000">
            <a:off x="-29664" y="3458663"/>
            <a:ext cx="44291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Время между выбросами, минуты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3820568" y="50990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254" name="Прямая соединительная линия 253"/>
          <p:cNvCxnSpPr/>
          <p:nvPr/>
        </p:nvCxnSpPr>
        <p:spPr>
          <a:xfrm rot="5400000">
            <a:off x="3069681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Прямая соединительная линия 254"/>
          <p:cNvCxnSpPr/>
          <p:nvPr/>
        </p:nvCxnSpPr>
        <p:spPr>
          <a:xfrm rot="5400000">
            <a:off x="4498431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Прямая соединительная линия 255"/>
          <p:cNvCxnSpPr/>
          <p:nvPr/>
        </p:nvCxnSpPr>
        <p:spPr>
          <a:xfrm rot="5400000">
            <a:off x="3784056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Прямая соединительная линия 256"/>
          <p:cNvCxnSpPr/>
          <p:nvPr/>
        </p:nvCxnSpPr>
        <p:spPr>
          <a:xfrm rot="5400000">
            <a:off x="5212806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Прямая соединительная линия 257"/>
          <p:cNvCxnSpPr/>
          <p:nvPr/>
        </p:nvCxnSpPr>
        <p:spPr>
          <a:xfrm rot="5400000">
            <a:off x="5927181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Прямая соединительная линия 258"/>
          <p:cNvCxnSpPr/>
          <p:nvPr/>
        </p:nvCxnSpPr>
        <p:spPr>
          <a:xfrm rot="5400000">
            <a:off x="6641556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Прямая соединительная линия 259"/>
          <p:cNvCxnSpPr/>
          <p:nvPr/>
        </p:nvCxnSpPr>
        <p:spPr>
          <a:xfrm rot="10800000">
            <a:off x="2714081" y="5313380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Прямая соединительная линия 260"/>
          <p:cNvCxnSpPr/>
          <p:nvPr/>
        </p:nvCxnSpPr>
        <p:spPr>
          <a:xfrm rot="10800000">
            <a:off x="2714081" y="4670443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Прямая соединительная линия 261"/>
          <p:cNvCxnSpPr/>
          <p:nvPr/>
        </p:nvCxnSpPr>
        <p:spPr>
          <a:xfrm rot="10800000">
            <a:off x="2714081" y="4027505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Прямая соединительная линия 262"/>
          <p:cNvCxnSpPr/>
          <p:nvPr/>
        </p:nvCxnSpPr>
        <p:spPr>
          <a:xfrm rot="10800000">
            <a:off x="2714081" y="3384568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Прямая соединительная линия 263"/>
          <p:cNvCxnSpPr/>
          <p:nvPr/>
        </p:nvCxnSpPr>
        <p:spPr>
          <a:xfrm rot="10800000">
            <a:off x="2714081" y="2741630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Прямая соединительная линия 264"/>
          <p:cNvCxnSpPr/>
          <p:nvPr/>
        </p:nvCxnSpPr>
        <p:spPr>
          <a:xfrm rot="10800000">
            <a:off x="2714081" y="2098693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Прямая со стрелкой 266"/>
          <p:cNvCxnSpPr/>
          <p:nvPr/>
        </p:nvCxnSpPr>
        <p:spPr>
          <a:xfrm rot="16200000" flipV="1">
            <a:off x="784872" y="3442909"/>
            <a:ext cx="4029869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 стрелкой 267"/>
          <p:cNvCxnSpPr/>
          <p:nvPr/>
        </p:nvCxnSpPr>
        <p:spPr>
          <a:xfrm>
            <a:off x="2799806" y="5456255"/>
            <a:ext cx="4286250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 Box 7"/>
          <p:cNvSpPr txBox="1">
            <a:spLocks noChangeArrowheads="1"/>
          </p:cNvSpPr>
          <p:nvPr/>
        </p:nvSpPr>
        <p:spPr bwMode="auto">
          <a:xfrm>
            <a:off x="2299743" y="5070493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0" name="Text Box 7"/>
          <p:cNvSpPr txBox="1">
            <a:spLocks noChangeArrowheads="1"/>
          </p:cNvSpPr>
          <p:nvPr/>
        </p:nvSpPr>
        <p:spPr bwMode="auto">
          <a:xfrm>
            <a:off x="2299743" y="4427555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1" name="Text Box 7"/>
          <p:cNvSpPr txBox="1">
            <a:spLocks noChangeArrowheads="1"/>
          </p:cNvSpPr>
          <p:nvPr/>
        </p:nvSpPr>
        <p:spPr bwMode="auto">
          <a:xfrm>
            <a:off x="2299743" y="3784618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60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2" name="Text Box 7"/>
          <p:cNvSpPr txBox="1">
            <a:spLocks noChangeArrowheads="1"/>
          </p:cNvSpPr>
          <p:nvPr/>
        </p:nvSpPr>
        <p:spPr bwMode="auto">
          <a:xfrm>
            <a:off x="2299743" y="3141680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70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3" name="Text Box 7"/>
          <p:cNvSpPr txBox="1">
            <a:spLocks noChangeArrowheads="1"/>
          </p:cNvSpPr>
          <p:nvPr/>
        </p:nvSpPr>
        <p:spPr bwMode="auto">
          <a:xfrm>
            <a:off x="2299743" y="2498743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80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4" name="Text Box 7"/>
          <p:cNvSpPr txBox="1">
            <a:spLocks noChangeArrowheads="1"/>
          </p:cNvSpPr>
          <p:nvPr/>
        </p:nvSpPr>
        <p:spPr bwMode="auto">
          <a:xfrm>
            <a:off x="2299743" y="1855805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90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6" name="Text Box 7"/>
          <p:cNvSpPr txBox="1">
            <a:spLocks noChangeArrowheads="1"/>
          </p:cNvSpPr>
          <p:nvPr/>
        </p:nvSpPr>
        <p:spPr bwMode="auto">
          <a:xfrm>
            <a:off x="2942681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7" name="Text Box 7"/>
          <p:cNvSpPr txBox="1">
            <a:spLocks noChangeArrowheads="1"/>
          </p:cNvSpPr>
          <p:nvPr/>
        </p:nvSpPr>
        <p:spPr bwMode="auto">
          <a:xfrm>
            <a:off x="3657056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8" name="Text Box 7"/>
          <p:cNvSpPr txBox="1">
            <a:spLocks noChangeArrowheads="1"/>
          </p:cNvSpPr>
          <p:nvPr/>
        </p:nvSpPr>
        <p:spPr bwMode="auto">
          <a:xfrm>
            <a:off x="4371431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3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9" name="Text Box 7"/>
          <p:cNvSpPr txBox="1">
            <a:spLocks noChangeArrowheads="1"/>
          </p:cNvSpPr>
          <p:nvPr/>
        </p:nvSpPr>
        <p:spPr bwMode="auto">
          <a:xfrm>
            <a:off x="5085806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0" name="Text Box 7"/>
          <p:cNvSpPr txBox="1">
            <a:spLocks noChangeArrowheads="1"/>
          </p:cNvSpPr>
          <p:nvPr/>
        </p:nvSpPr>
        <p:spPr bwMode="auto">
          <a:xfrm>
            <a:off x="5800181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1" name="Text Box 7"/>
          <p:cNvSpPr txBox="1">
            <a:spLocks noChangeArrowheads="1"/>
          </p:cNvSpPr>
          <p:nvPr/>
        </p:nvSpPr>
        <p:spPr bwMode="auto">
          <a:xfrm>
            <a:off x="6514556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6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6" name="Прямоугольник 265"/>
          <p:cNvSpPr/>
          <p:nvPr/>
        </p:nvSpPr>
        <p:spPr>
          <a:xfrm>
            <a:off x="4237032" y="36702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5" name="Прямоугольник 274"/>
          <p:cNvSpPr/>
          <p:nvPr/>
        </p:nvSpPr>
        <p:spPr>
          <a:xfrm>
            <a:off x="4094157" y="33131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2" name="Прямоугольник 281"/>
          <p:cNvSpPr/>
          <p:nvPr/>
        </p:nvSpPr>
        <p:spPr>
          <a:xfrm>
            <a:off x="3879845" y="352741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3" name="Прямоугольник 282"/>
          <p:cNvSpPr/>
          <p:nvPr/>
        </p:nvSpPr>
        <p:spPr>
          <a:xfrm>
            <a:off x="3879845" y="367029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4" name="Прямоугольник 283"/>
          <p:cNvSpPr/>
          <p:nvPr/>
        </p:nvSpPr>
        <p:spPr>
          <a:xfrm>
            <a:off x="4522782" y="38846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5" name="Прямоугольник 284"/>
          <p:cNvSpPr/>
          <p:nvPr/>
        </p:nvSpPr>
        <p:spPr>
          <a:xfrm>
            <a:off x="4165595" y="38846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6" name="Прямоугольник 285"/>
          <p:cNvSpPr/>
          <p:nvPr/>
        </p:nvSpPr>
        <p:spPr>
          <a:xfrm>
            <a:off x="4022720" y="38846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7" name="Прямоугольник 286"/>
          <p:cNvSpPr/>
          <p:nvPr/>
        </p:nvSpPr>
        <p:spPr>
          <a:xfrm>
            <a:off x="4094157" y="38131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8" name="Прямоугольник 287"/>
          <p:cNvSpPr/>
          <p:nvPr/>
        </p:nvSpPr>
        <p:spPr>
          <a:xfrm>
            <a:off x="4022720" y="374173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9" name="Прямоугольник 288"/>
          <p:cNvSpPr/>
          <p:nvPr/>
        </p:nvSpPr>
        <p:spPr>
          <a:xfrm>
            <a:off x="4094157" y="36702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0" name="Прямоугольник 289"/>
          <p:cNvSpPr/>
          <p:nvPr/>
        </p:nvSpPr>
        <p:spPr>
          <a:xfrm>
            <a:off x="4379907" y="42417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1" name="Прямоугольник 290"/>
          <p:cNvSpPr/>
          <p:nvPr/>
        </p:nvSpPr>
        <p:spPr>
          <a:xfrm>
            <a:off x="4451345" y="431323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92" name="Прямоугольник 291"/>
          <p:cNvSpPr/>
          <p:nvPr/>
        </p:nvSpPr>
        <p:spPr>
          <a:xfrm>
            <a:off x="4237032" y="44561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3" name="Прямоугольник 292"/>
          <p:cNvSpPr/>
          <p:nvPr/>
        </p:nvSpPr>
        <p:spPr>
          <a:xfrm>
            <a:off x="3522657" y="374173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4" name="Прямоугольник 293"/>
          <p:cNvSpPr/>
          <p:nvPr/>
        </p:nvSpPr>
        <p:spPr>
          <a:xfrm>
            <a:off x="3594095" y="38846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5" name="Прямоугольник 294"/>
          <p:cNvSpPr/>
          <p:nvPr/>
        </p:nvSpPr>
        <p:spPr>
          <a:xfrm>
            <a:off x="3675057" y="38131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6" name="Прямоугольник 295"/>
          <p:cNvSpPr/>
          <p:nvPr/>
        </p:nvSpPr>
        <p:spPr>
          <a:xfrm>
            <a:off x="3808407" y="389413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7" name="Прямоугольник 296"/>
          <p:cNvSpPr/>
          <p:nvPr/>
        </p:nvSpPr>
        <p:spPr>
          <a:xfrm>
            <a:off x="3451220" y="45275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0" name="Прямоугольник 299"/>
          <p:cNvSpPr/>
          <p:nvPr/>
        </p:nvSpPr>
        <p:spPr>
          <a:xfrm>
            <a:off x="4022720" y="409891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1" name="Прямоугольник 300"/>
          <p:cNvSpPr/>
          <p:nvPr/>
        </p:nvSpPr>
        <p:spPr>
          <a:xfrm>
            <a:off x="3951282" y="40274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2" name="Прямоугольник 301"/>
          <p:cNvSpPr/>
          <p:nvPr/>
        </p:nvSpPr>
        <p:spPr>
          <a:xfrm>
            <a:off x="3951282" y="409891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3" name="Прямоугольник 302"/>
          <p:cNvSpPr/>
          <p:nvPr/>
        </p:nvSpPr>
        <p:spPr>
          <a:xfrm>
            <a:off x="3879845" y="40274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4" name="Прямоугольник 303"/>
          <p:cNvSpPr/>
          <p:nvPr/>
        </p:nvSpPr>
        <p:spPr>
          <a:xfrm>
            <a:off x="3665532" y="40274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5" name="Прямоугольник 304"/>
          <p:cNvSpPr/>
          <p:nvPr/>
        </p:nvSpPr>
        <p:spPr>
          <a:xfrm>
            <a:off x="3817932" y="40274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6" name="Прямоугольник 305"/>
          <p:cNvSpPr/>
          <p:nvPr/>
        </p:nvSpPr>
        <p:spPr>
          <a:xfrm>
            <a:off x="3879845" y="417035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7" name="Прямоугольник 306"/>
          <p:cNvSpPr/>
          <p:nvPr/>
        </p:nvSpPr>
        <p:spPr>
          <a:xfrm>
            <a:off x="3808407" y="409891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8" name="Прямоугольник 307"/>
          <p:cNvSpPr/>
          <p:nvPr/>
        </p:nvSpPr>
        <p:spPr>
          <a:xfrm>
            <a:off x="3736970" y="409891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9" name="Прямоугольник 308"/>
          <p:cNvSpPr/>
          <p:nvPr/>
        </p:nvSpPr>
        <p:spPr>
          <a:xfrm>
            <a:off x="3808407" y="41798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0" name="Прямоугольник 309"/>
          <p:cNvSpPr/>
          <p:nvPr/>
        </p:nvSpPr>
        <p:spPr>
          <a:xfrm>
            <a:off x="3665532" y="41798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1" name="Прямоугольник 310"/>
          <p:cNvSpPr/>
          <p:nvPr/>
        </p:nvSpPr>
        <p:spPr>
          <a:xfrm>
            <a:off x="3665532" y="409891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2" name="Прямоугольник 311"/>
          <p:cNvSpPr/>
          <p:nvPr/>
        </p:nvSpPr>
        <p:spPr>
          <a:xfrm>
            <a:off x="3594095" y="417035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3" name="Прямоугольник 312"/>
          <p:cNvSpPr/>
          <p:nvPr/>
        </p:nvSpPr>
        <p:spPr>
          <a:xfrm>
            <a:off x="3594095" y="409891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4" name="Прямоугольник 313"/>
          <p:cNvSpPr/>
          <p:nvPr/>
        </p:nvSpPr>
        <p:spPr>
          <a:xfrm>
            <a:off x="3594095" y="438466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5" name="Прямоугольник 314"/>
          <p:cNvSpPr/>
          <p:nvPr/>
        </p:nvSpPr>
        <p:spPr>
          <a:xfrm>
            <a:off x="3665532" y="431323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6" name="Прямоугольник 315"/>
          <p:cNvSpPr/>
          <p:nvPr/>
        </p:nvSpPr>
        <p:spPr>
          <a:xfrm>
            <a:off x="3736970" y="424179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7" name="Прямоугольник 316"/>
          <p:cNvSpPr/>
          <p:nvPr/>
        </p:nvSpPr>
        <p:spPr>
          <a:xfrm>
            <a:off x="3817932" y="431323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8" name="Прямоугольник 317"/>
          <p:cNvSpPr/>
          <p:nvPr/>
        </p:nvSpPr>
        <p:spPr>
          <a:xfrm>
            <a:off x="3736970" y="431323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9" name="Прямоугольник 318"/>
          <p:cNvSpPr/>
          <p:nvPr/>
        </p:nvSpPr>
        <p:spPr>
          <a:xfrm>
            <a:off x="3951282" y="431323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0" name="Прямоугольник 319"/>
          <p:cNvSpPr/>
          <p:nvPr/>
        </p:nvSpPr>
        <p:spPr>
          <a:xfrm>
            <a:off x="3951282" y="43846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1" name="Прямоугольник 320"/>
          <p:cNvSpPr/>
          <p:nvPr/>
        </p:nvSpPr>
        <p:spPr>
          <a:xfrm>
            <a:off x="4022720" y="431323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2" name="Прямоугольник 321"/>
          <p:cNvSpPr/>
          <p:nvPr/>
        </p:nvSpPr>
        <p:spPr>
          <a:xfrm>
            <a:off x="4094157" y="44561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3" name="Прямоугольник 322"/>
          <p:cNvSpPr/>
          <p:nvPr/>
        </p:nvSpPr>
        <p:spPr>
          <a:xfrm>
            <a:off x="4094157" y="43846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4" name="Прямоугольник 323"/>
          <p:cNvSpPr/>
          <p:nvPr/>
        </p:nvSpPr>
        <p:spPr>
          <a:xfrm>
            <a:off x="3817932" y="44561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5" name="Прямоугольник 324"/>
          <p:cNvSpPr/>
          <p:nvPr/>
        </p:nvSpPr>
        <p:spPr>
          <a:xfrm>
            <a:off x="3665532" y="43846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6" name="Прямоугольник 325"/>
          <p:cNvSpPr/>
          <p:nvPr/>
        </p:nvSpPr>
        <p:spPr>
          <a:xfrm>
            <a:off x="3736970" y="438466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7" name="Прямоугольник 326"/>
          <p:cNvSpPr/>
          <p:nvPr/>
        </p:nvSpPr>
        <p:spPr>
          <a:xfrm>
            <a:off x="3665532" y="44561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8" name="Прямоугольник 327"/>
          <p:cNvSpPr/>
          <p:nvPr/>
        </p:nvSpPr>
        <p:spPr>
          <a:xfrm>
            <a:off x="3736970" y="44561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9" name="Прямоугольник 328"/>
          <p:cNvSpPr/>
          <p:nvPr/>
        </p:nvSpPr>
        <p:spPr>
          <a:xfrm>
            <a:off x="3817932" y="452754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0" name="Прямоугольник 329"/>
          <p:cNvSpPr/>
          <p:nvPr/>
        </p:nvSpPr>
        <p:spPr>
          <a:xfrm>
            <a:off x="3736970" y="45275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1" name="Прямоугольник 330"/>
          <p:cNvSpPr/>
          <p:nvPr/>
        </p:nvSpPr>
        <p:spPr>
          <a:xfrm>
            <a:off x="3594095" y="45275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2" name="Прямоугольник 331"/>
          <p:cNvSpPr/>
          <p:nvPr/>
        </p:nvSpPr>
        <p:spPr>
          <a:xfrm>
            <a:off x="3665532" y="452754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3" name="Прямоугольник 332"/>
          <p:cNvSpPr/>
          <p:nvPr/>
        </p:nvSpPr>
        <p:spPr>
          <a:xfrm>
            <a:off x="3817932" y="45989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4" name="Прямоугольник 333"/>
          <p:cNvSpPr/>
          <p:nvPr/>
        </p:nvSpPr>
        <p:spPr>
          <a:xfrm>
            <a:off x="3736970" y="45989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5" name="Прямоугольник 334"/>
          <p:cNvSpPr/>
          <p:nvPr/>
        </p:nvSpPr>
        <p:spPr>
          <a:xfrm>
            <a:off x="3665532" y="45989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6" name="Прямоугольник 335"/>
          <p:cNvSpPr/>
          <p:nvPr/>
        </p:nvSpPr>
        <p:spPr>
          <a:xfrm>
            <a:off x="3665532" y="467041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7" name="Прямоугольник 336"/>
          <p:cNvSpPr/>
          <p:nvPr/>
        </p:nvSpPr>
        <p:spPr>
          <a:xfrm>
            <a:off x="3736970" y="467041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8" name="Прямоугольник 337"/>
          <p:cNvSpPr/>
          <p:nvPr/>
        </p:nvSpPr>
        <p:spPr>
          <a:xfrm>
            <a:off x="3817932" y="47418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9" name="Прямоугольник 338"/>
          <p:cNvSpPr/>
          <p:nvPr/>
        </p:nvSpPr>
        <p:spPr>
          <a:xfrm>
            <a:off x="3951282" y="47513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0" name="Прямоугольник 339"/>
          <p:cNvSpPr/>
          <p:nvPr/>
        </p:nvSpPr>
        <p:spPr>
          <a:xfrm>
            <a:off x="3879845" y="467041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1" name="Прямоугольник 340"/>
          <p:cNvSpPr/>
          <p:nvPr/>
        </p:nvSpPr>
        <p:spPr>
          <a:xfrm>
            <a:off x="3879845" y="474185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2" name="Прямоугольник 341"/>
          <p:cNvSpPr/>
          <p:nvPr/>
        </p:nvSpPr>
        <p:spPr>
          <a:xfrm>
            <a:off x="3879845" y="488473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3" name="Прямоугольник 342"/>
          <p:cNvSpPr/>
          <p:nvPr/>
        </p:nvSpPr>
        <p:spPr>
          <a:xfrm>
            <a:off x="3951282" y="49561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4" name="Прямоугольник 343"/>
          <p:cNvSpPr/>
          <p:nvPr/>
        </p:nvSpPr>
        <p:spPr>
          <a:xfrm>
            <a:off x="4094157" y="48132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5" name="Прямоугольник 344"/>
          <p:cNvSpPr/>
          <p:nvPr/>
        </p:nvSpPr>
        <p:spPr>
          <a:xfrm>
            <a:off x="3951282" y="467041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6" name="Прямоугольник 345"/>
          <p:cNvSpPr/>
          <p:nvPr/>
        </p:nvSpPr>
        <p:spPr>
          <a:xfrm>
            <a:off x="4022720" y="467041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7" name="Прямоугольник 346"/>
          <p:cNvSpPr/>
          <p:nvPr/>
        </p:nvSpPr>
        <p:spPr>
          <a:xfrm>
            <a:off x="4094157" y="467041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8" name="Прямоугольник 347"/>
          <p:cNvSpPr/>
          <p:nvPr/>
        </p:nvSpPr>
        <p:spPr>
          <a:xfrm>
            <a:off x="4022720" y="45989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9" name="Прямоугольник 348"/>
          <p:cNvSpPr/>
          <p:nvPr/>
        </p:nvSpPr>
        <p:spPr>
          <a:xfrm>
            <a:off x="3951282" y="45989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0" name="Прямоугольник 349"/>
          <p:cNvSpPr/>
          <p:nvPr/>
        </p:nvSpPr>
        <p:spPr>
          <a:xfrm>
            <a:off x="3951282" y="452754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1" name="Прямоугольник 350"/>
          <p:cNvSpPr/>
          <p:nvPr/>
        </p:nvSpPr>
        <p:spPr>
          <a:xfrm>
            <a:off x="3808407" y="49561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2" name="Прямоугольник 351"/>
          <p:cNvSpPr/>
          <p:nvPr/>
        </p:nvSpPr>
        <p:spPr>
          <a:xfrm>
            <a:off x="3736970" y="495616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3" name="Прямоугольник 352"/>
          <p:cNvSpPr/>
          <p:nvPr/>
        </p:nvSpPr>
        <p:spPr>
          <a:xfrm>
            <a:off x="3736970" y="488473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4" name="Прямоугольник 353"/>
          <p:cNvSpPr/>
          <p:nvPr/>
        </p:nvSpPr>
        <p:spPr>
          <a:xfrm>
            <a:off x="3736970" y="481329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5" name="Прямоугольник 354"/>
          <p:cNvSpPr/>
          <p:nvPr/>
        </p:nvSpPr>
        <p:spPr>
          <a:xfrm>
            <a:off x="3736970" y="47513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6" name="Прямоугольник 355"/>
          <p:cNvSpPr/>
          <p:nvPr/>
        </p:nvSpPr>
        <p:spPr>
          <a:xfrm>
            <a:off x="3665532" y="47513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7" name="Прямоугольник 356"/>
          <p:cNvSpPr/>
          <p:nvPr/>
        </p:nvSpPr>
        <p:spPr>
          <a:xfrm>
            <a:off x="3594095" y="47513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8" name="Прямоугольник 357"/>
          <p:cNvSpPr/>
          <p:nvPr/>
        </p:nvSpPr>
        <p:spPr>
          <a:xfrm>
            <a:off x="3665532" y="48132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9" name="Прямоугольник 358"/>
          <p:cNvSpPr/>
          <p:nvPr/>
        </p:nvSpPr>
        <p:spPr>
          <a:xfrm>
            <a:off x="3594095" y="481329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0" name="Прямоугольник 359"/>
          <p:cNvSpPr/>
          <p:nvPr/>
        </p:nvSpPr>
        <p:spPr>
          <a:xfrm>
            <a:off x="3665532" y="488473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1" name="Прямоугольник 360"/>
          <p:cNvSpPr/>
          <p:nvPr/>
        </p:nvSpPr>
        <p:spPr>
          <a:xfrm>
            <a:off x="3594095" y="488473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2" name="Прямоугольник 361"/>
          <p:cNvSpPr/>
          <p:nvPr/>
        </p:nvSpPr>
        <p:spPr>
          <a:xfrm>
            <a:off x="3665532" y="49561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3" name="Прямоугольник 362"/>
          <p:cNvSpPr/>
          <p:nvPr/>
        </p:nvSpPr>
        <p:spPr>
          <a:xfrm>
            <a:off x="3817932" y="47513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4" name="Прямоугольник 363"/>
          <p:cNvSpPr/>
          <p:nvPr/>
        </p:nvSpPr>
        <p:spPr>
          <a:xfrm>
            <a:off x="4879970" y="374173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5" name="Прямоугольник 364"/>
          <p:cNvSpPr/>
          <p:nvPr/>
        </p:nvSpPr>
        <p:spPr>
          <a:xfrm>
            <a:off x="5165720" y="374173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6" name="Прямоугольник 365"/>
          <p:cNvSpPr/>
          <p:nvPr/>
        </p:nvSpPr>
        <p:spPr>
          <a:xfrm>
            <a:off x="4808532" y="35988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7" name="Прямоугольник 366"/>
          <p:cNvSpPr/>
          <p:nvPr/>
        </p:nvSpPr>
        <p:spPr>
          <a:xfrm>
            <a:off x="4951407" y="35988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8" name="Прямоугольник 367"/>
          <p:cNvSpPr/>
          <p:nvPr/>
        </p:nvSpPr>
        <p:spPr>
          <a:xfrm>
            <a:off x="4594220" y="34559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9" name="Прямоугольник 368"/>
          <p:cNvSpPr/>
          <p:nvPr/>
        </p:nvSpPr>
        <p:spPr>
          <a:xfrm>
            <a:off x="4808532" y="352741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0" name="Прямоугольник 369"/>
          <p:cNvSpPr/>
          <p:nvPr/>
        </p:nvSpPr>
        <p:spPr>
          <a:xfrm>
            <a:off x="4808532" y="30987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1" name="Прямоугольник 370"/>
          <p:cNvSpPr/>
          <p:nvPr/>
        </p:nvSpPr>
        <p:spPr>
          <a:xfrm>
            <a:off x="4951407" y="317023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2" name="Прямоугольник 371"/>
          <p:cNvSpPr/>
          <p:nvPr/>
        </p:nvSpPr>
        <p:spPr>
          <a:xfrm>
            <a:off x="4960932" y="33131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3" name="Прямоугольник 372"/>
          <p:cNvSpPr/>
          <p:nvPr/>
        </p:nvSpPr>
        <p:spPr>
          <a:xfrm>
            <a:off x="5094282" y="33131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4" name="Прямоугольник 373"/>
          <p:cNvSpPr/>
          <p:nvPr/>
        </p:nvSpPr>
        <p:spPr>
          <a:xfrm>
            <a:off x="5380032" y="34559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5" name="Прямоугольник 374"/>
          <p:cNvSpPr/>
          <p:nvPr/>
        </p:nvSpPr>
        <p:spPr>
          <a:xfrm>
            <a:off x="5246682" y="338454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6" name="Прямоугольник 375"/>
          <p:cNvSpPr/>
          <p:nvPr/>
        </p:nvSpPr>
        <p:spPr>
          <a:xfrm>
            <a:off x="5451470" y="33845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7" name="Прямоугольник 376"/>
          <p:cNvSpPr/>
          <p:nvPr/>
        </p:nvSpPr>
        <p:spPr>
          <a:xfrm>
            <a:off x="5380032" y="338454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8" name="Прямоугольник 377"/>
          <p:cNvSpPr/>
          <p:nvPr/>
        </p:nvSpPr>
        <p:spPr>
          <a:xfrm>
            <a:off x="5308595" y="33131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9" name="Прямоугольник 378"/>
          <p:cNvSpPr/>
          <p:nvPr/>
        </p:nvSpPr>
        <p:spPr>
          <a:xfrm>
            <a:off x="5308595" y="33845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0" name="Прямоугольник 379"/>
          <p:cNvSpPr/>
          <p:nvPr/>
        </p:nvSpPr>
        <p:spPr>
          <a:xfrm>
            <a:off x="5594345" y="359885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1" name="Прямоугольник 380"/>
          <p:cNvSpPr/>
          <p:nvPr/>
        </p:nvSpPr>
        <p:spPr>
          <a:xfrm>
            <a:off x="6165845" y="17414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2" name="Прямоугольник 381"/>
          <p:cNvSpPr/>
          <p:nvPr/>
        </p:nvSpPr>
        <p:spPr>
          <a:xfrm>
            <a:off x="5951532" y="181291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3" name="Прямоугольник 382"/>
          <p:cNvSpPr/>
          <p:nvPr/>
        </p:nvSpPr>
        <p:spPr>
          <a:xfrm>
            <a:off x="5808657" y="18843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4" name="Прямоугольник 383"/>
          <p:cNvSpPr/>
          <p:nvPr/>
        </p:nvSpPr>
        <p:spPr>
          <a:xfrm>
            <a:off x="5665782" y="19557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5" name="Прямоугольник 384"/>
          <p:cNvSpPr/>
          <p:nvPr/>
        </p:nvSpPr>
        <p:spPr>
          <a:xfrm>
            <a:off x="5380032" y="20367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6" name="Прямоугольник 385"/>
          <p:cNvSpPr/>
          <p:nvPr/>
        </p:nvSpPr>
        <p:spPr>
          <a:xfrm>
            <a:off x="5380032" y="18843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7" name="Прямоугольник 386"/>
          <p:cNvSpPr/>
          <p:nvPr/>
        </p:nvSpPr>
        <p:spPr>
          <a:xfrm>
            <a:off x="5308595" y="21701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8" name="Прямоугольник 387"/>
          <p:cNvSpPr/>
          <p:nvPr/>
        </p:nvSpPr>
        <p:spPr>
          <a:xfrm>
            <a:off x="5460995" y="22415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9" name="Прямоугольник 388"/>
          <p:cNvSpPr/>
          <p:nvPr/>
        </p:nvSpPr>
        <p:spPr>
          <a:xfrm>
            <a:off x="5451470" y="238441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0" name="Прямоугольник 389"/>
          <p:cNvSpPr/>
          <p:nvPr/>
        </p:nvSpPr>
        <p:spPr>
          <a:xfrm>
            <a:off x="5603870" y="238441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1" name="Прямоугольник 390"/>
          <p:cNvSpPr/>
          <p:nvPr/>
        </p:nvSpPr>
        <p:spPr>
          <a:xfrm>
            <a:off x="5022845" y="245585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2" name="Прямоугольник 391"/>
          <p:cNvSpPr/>
          <p:nvPr/>
        </p:nvSpPr>
        <p:spPr>
          <a:xfrm>
            <a:off x="4951407" y="23129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3" name="Прямоугольник 392"/>
          <p:cNvSpPr/>
          <p:nvPr/>
        </p:nvSpPr>
        <p:spPr>
          <a:xfrm>
            <a:off x="4808532" y="25272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4" name="Прямоугольник 393"/>
          <p:cNvSpPr/>
          <p:nvPr/>
        </p:nvSpPr>
        <p:spPr>
          <a:xfrm>
            <a:off x="5022845" y="252729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5" name="Прямоугольник 394"/>
          <p:cNvSpPr/>
          <p:nvPr/>
        </p:nvSpPr>
        <p:spPr>
          <a:xfrm>
            <a:off x="4879970" y="28844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6" name="Прямоугольник 395"/>
          <p:cNvSpPr/>
          <p:nvPr/>
        </p:nvSpPr>
        <p:spPr>
          <a:xfrm>
            <a:off x="5022845" y="28130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7" name="Прямоугольник 396"/>
          <p:cNvSpPr/>
          <p:nvPr/>
        </p:nvSpPr>
        <p:spPr>
          <a:xfrm>
            <a:off x="5094282" y="281304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8" name="Прямоугольник 397"/>
          <p:cNvSpPr/>
          <p:nvPr/>
        </p:nvSpPr>
        <p:spPr>
          <a:xfrm>
            <a:off x="5165720" y="28844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9" name="Прямоугольник 398"/>
          <p:cNvSpPr/>
          <p:nvPr/>
        </p:nvSpPr>
        <p:spPr>
          <a:xfrm>
            <a:off x="5094282" y="30273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0" name="Прямоугольник 399"/>
          <p:cNvSpPr/>
          <p:nvPr/>
        </p:nvSpPr>
        <p:spPr>
          <a:xfrm>
            <a:off x="5165720" y="309879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1" name="Прямоугольник 400"/>
          <p:cNvSpPr/>
          <p:nvPr/>
        </p:nvSpPr>
        <p:spPr>
          <a:xfrm>
            <a:off x="5165720" y="302735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2" name="Прямоугольник 401"/>
          <p:cNvSpPr/>
          <p:nvPr/>
        </p:nvSpPr>
        <p:spPr>
          <a:xfrm>
            <a:off x="5380032" y="31797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3" name="Прямоугольник 402"/>
          <p:cNvSpPr/>
          <p:nvPr/>
        </p:nvSpPr>
        <p:spPr>
          <a:xfrm>
            <a:off x="5522907" y="32416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4" name="Прямоугольник 403"/>
          <p:cNvSpPr/>
          <p:nvPr/>
        </p:nvSpPr>
        <p:spPr>
          <a:xfrm>
            <a:off x="5880095" y="317023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5" name="Прямоугольник 404"/>
          <p:cNvSpPr/>
          <p:nvPr/>
        </p:nvSpPr>
        <p:spPr>
          <a:xfrm>
            <a:off x="5675307" y="317023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6" name="Прямоугольник 405"/>
          <p:cNvSpPr/>
          <p:nvPr/>
        </p:nvSpPr>
        <p:spPr>
          <a:xfrm>
            <a:off x="5522907" y="317023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7" name="Прямоугольник 406"/>
          <p:cNvSpPr/>
          <p:nvPr/>
        </p:nvSpPr>
        <p:spPr>
          <a:xfrm>
            <a:off x="5594345" y="309879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8" name="Прямоугольник 407"/>
          <p:cNvSpPr/>
          <p:nvPr/>
        </p:nvSpPr>
        <p:spPr>
          <a:xfrm>
            <a:off x="5665782" y="30987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9" name="Прямоугольник 408"/>
          <p:cNvSpPr/>
          <p:nvPr/>
        </p:nvSpPr>
        <p:spPr>
          <a:xfrm>
            <a:off x="5808657" y="30987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0" name="Прямоугольник 409"/>
          <p:cNvSpPr/>
          <p:nvPr/>
        </p:nvSpPr>
        <p:spPr>
          <a:xfrm>
            <a:off x="5880095" y="309879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1" name="Прямоугольник 410"/>
          <p:cNvSpPr/>
          <p:nvPr/>
        </p:nvSpPr>
        <p:spPr>
          <a:xfrm>
            <a:off x="6094407" y="30273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2" name="Прямоугольник 411"/>
          <p:cNvSpPr/>
          <p:nvPr/>
        </p:nvSpPr>
        <p:spPr>
          <a:xfrm>
            <a:off x="6165845" y="295591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3" name="Прямоугольник 412"/>
          <p:cNvSpPr/>
          <p:nvPr/>
        </p:nvSpPr>
        <p:spPr>
          <a:xfrm>
            <a:off x="5665782" y="20986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4" name="Прямоугольник 413"/>
          <p:cNvSpPr/>
          <p:nvPr/>
        </p:nvSpPr>
        <p:spPr>
          <a:xfrm>
            <a:off x="5594345" y="209866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5" name="Прямоугольник 414"/>
          <p:cNvSpPr/>
          <p:nvPr/>
        </p:nvSpPr>
        <p:spPr>
          <a:xfrm>
            <a:off x="5594345" y="21701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6" name="Прямоугольник 415"/>
          <p:cNvSpPr/>
          <p:nvPr/>
        </p:nvSpPr>
        <p:spPr>
          <a:xfrm>
            <a:off x="5594345" y="22415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7" name="Прямоугольник 416"/>
          <p:cNvSpPr/>
          <p:nvPr/>
        </p:nvSpPr>
        <p:spPr>
          <a:xfrm>
            <a:off x="5665782" y="23129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8" name="Прямоугольник 417"/>
          <p:cNvSpPr/>
          <p:nvPr/>
        </p:nvSpPr>
        <p:spPr>
          <a:xfrm>
            <a:off x="5880095" y="22415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9" name="Прямоугольник 418"/>
          <p:cNvSpPr/>
          <p:nvPr/>
        </p:nvSpPr>
        <p:spPr>
          <a:xfrm>
            <a:off x="5808657" y="224154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0" name="Прямоугольник 419"/>
          <p:cNvSpPr/>
          <p:nvPr/>
        </p:nvSpPr>
        <p:spPr>
          <a:xfrm>
            <a:off x="5951532" y="20986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1" name="Прямоугольник 420"/>
          <p:cNvSpPr/>
          <p:nvPr/>
        </p:nvSpPr>
        <p:spPr>
          <a:xfrm>
            <a:off x="5880095" y="209866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2" name="Прямоугольник 421"/>
          <p:cNvSpPr/>
          <p:nvPr/>
        </p:nvSpPr>
        <p:spPr>
          <a:xfrm>
            <a:off x="5808657" y="20986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3" name="Прямоугольник 422"/>
          <p:cNvSpPr/>
          <p:nvPr/>
        </p:nvSpPr>
        <p:spPr>
          <a:xfrm>
            <a:off x="6094407" y="224154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4" name="Прямоугольник 423"/>
          <p:cNvSpPr/>
          <p:nvPr/>
        </p:nvSpPr>
        <p:spPr>
          <a:xfrm>
            <a:off x="6022970" y="21701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5" name="Прямоугольник 424"/>
          <p:cNvSpPr/>
          <p:nvPr/>
        </p:nvSpPr>
        <p:spPr>
          <a:xfrm>
            <a:off x="6022970" y="22415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6" name="Прямоугольник 425"/>
          <p:cNvSpPr/>
          <p:nvPr/>
        </p:nvSpPr>
        <p:spPr>
          <a:xfrm>
            <a:off x="6022970" y="238441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7" name="Прямоугольник 426"/>
          <p:cNvSpPr/>
          <p:nvPr/>
        </p:nvSpPr>
        <p:spPr>
          <a:xfrm>
            <a:off x="5951532" y="238441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8" name="Прямоугольник 427"/>
          <p:cNvSpPr/>
          <p:nvPr/>
        </p:nvSpPr>
        <p:spPr>
          <a:xfrm>
            <a:off x="5308595" y="23129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9" name="Прямоугольник 428"/>
          <p:cNvSpPr/>
          <p:nvPr/>
        </p:nvSpPr>
        <p:spPr>
          <a:xfrm>
            <a:off x="5308595" y="238441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0" name="Прямоугольник 429"/>
          <p:cNvSpPr/>
          <p:nvPr/>
        </p:nvSpPr>
        <p:spPr>
          <a:xfrm>
            <a:off x="5237157" y="24558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1" name="Прямоугольник 430"/>
          <p:cNvSpPr/>
          <p:nvPr/>
        </p:nvSpPr>
        <p:spPr>
          <a:xfrm>
            <a:off x="5165720" y="252729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2" name="Прямоугольник 431"/>
          <p:cNvSpPr/>
          <p:nvPr/>
        </p:nvSpPr>
        <p:spPr>
          <a:xfrm>
            <a:off x="5237157" y="259873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3" name="Прямоугольник 432"/>
          <p:cNvSpPr/>
          <p:nvPr/>
        </p:nvSpPr>
        <p:spPr>
          <a:xfrm>
            <a:off x="5094282" y="26701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4" name="Прямоугольник 433"/>
          <p:cNvSpPr/>
          <p:nvPr/>
        </p:nvSpPr>
        <p:spPr>
          <a:xfrm>
            <a:off x="5165720" y="27416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5" name="Прямоугольник 434"/>
          <p:cNvSpPr/>
          <p:nvPr/>
        </p:nvSpPr>
        <p:spPr>
          <a:xfrm>
            <a:off x="5165720" y="267016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6" name="Прямоугольник 435"/>
          <p:cNvSpPr/>
          <p:nvPr/>
        </p:nvSpPr>
        <p:spPr>
          <a:xfrm>
            <a:off x="5380032" y="24558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7" name="Прямоугольник 436"/>
          <p:cNvSpPr/>
          <p:nvPr/>
        </p:nvSpPr>
        <p:spPr>
          <a:xfrm>
            <a:off x="5532432" y="25272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8" name="Прямоугольник 437"/>
          <p:cNvSpPr/>
          <p:nvPr/>
        </p:nvSpPr>
        <p:spPr>
          <a:xfrm>
            <a:off x="5451470" y="252729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9" name="Прямоугольник 438"/>
          <p:cNvSpPr/>
          <p:nvPr/>
        </p:nvSpPr>
        <p:spPr>
          <a:xfrm>
            <a:off x="5380032" y="259873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0" name="Прямоугольник 439"/>
          <p:cNvSpPr/>
          <p:nvPr/>
        </p:nvSpPr>
        <p:spPr>
          <a:xfrm>
            <a:off x="6022970" y="259873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1" name="Прямоугольник 440"/>
          <p:cNvSpPr/>
          <p:nvPr/>
        </p:nvSpPr>
        <p:spPr>
          <a:xfrm>
            <a:off x="5808657" y="238441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2" name="Прямоугольник 441"/>
          <p:cNvSpPr/>
          <p:nvPr/>
        </p:nvSpPr>
        <p:spPr>
          <a:xfrm>
            <a:off x="5737220" y="245585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3" name="Прямоугольник 442"/>
          <p:cNvSpPr/>
          <p:nvPr/>
        </p:nvSpPr>
        <p:spPr>
          <a:xfrm>
            <a:off x="5808657" y="24558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4" name="Прямоугольник 443"/>
          <p:cNvSpPr/>
          <p:nvPr/>
        </p:nvSpPr>
        <p:spPr>
          <a:xfrm>
            <a:off x="5880095" y="245585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5" name="Прямоугольник 444"/>
          <p:cNvSpPr/>
          <p:nvPr/>
        </p:nvSpPr>
        <p:spPr>
          <a:xfrm>
            <a:off x="5951532" y="259873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6" name="Прямоугольник 445"/>
          <p:cNvSpPr/>
          <p:nvPr/>
        </p:nvSpPr>
        <p:spPr>
          <a:xfrm>
            <a:off x="5880095" y="260825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7" name="Прямоугольник 446"/>
          <p:cNvSpPr/>
          <p:nvPr/>
        </p:nvSpPr>
        <p:spPr>
          <a:xfrm>
            <a:off x="5808657" y="26082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8" name="Прямоугольник 447"/>
          <p:cNvSpPr/>
          <p:nvPr/>
        </p:nvSpPr>
        <p:spPr>
          <a:xfrm>
            <a:off x="5951532" y="25272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9" name="Прямоугольник 448"/>
          <p:cNvSpPr/>
          <p:nvPr/>
        </p:nvSpPr>
        <p:spPr>
          <a:xfrm>
            <a:off x="5880095" y="252729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0" name="Прямоугольник 449"/>
          <p:cNvSpPr/>
          <p:nvPr/>
        </p:nvSpPr>
        <p:spPr>
          <a:xfrm>
            <a:off x="5808657" y="25272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1" name="Прямоугольник 450"/>
          <p:cNvSpPr/>
          <p:nvPr/>
        </p:nvSpPr>
        <p:spPr>
          <a:xfrm>
            <a:off x="5737220" y="252729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2" name="Прямоугольник 451"/>
          <p:cNvSpPr/>
          <p:nvPr/>
        </p:nvSpPr>
        <p:spPr>
          <a:xfrm>
            <a:off x="5451470" y="309879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3" name="Прямоугольник 452"/>
          <p:cNvSpPr/>
          <p:nvPr/>
        </p:nvSpPr>
        <p:spPr>
          <a:xfrm>
            <a:off x="6094407" y="295591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4" name="Прямоугольник 453"/>
          <p:cNvSpPr/>
          <p:nvPr/>
        </p:nvSpPr>
        <p:spPr>
          <a:xfrm>
            <a:off x="5951532" y="28844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5" name="Прямоугольник 454"/>
          <p:cNvSpPr/>
          <p:nvPr/>
        </p:nvSpPr>
        <p:spPr>
          <a:xfrm>
            <a:off x="5880095" y="295591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6" name="Прямоугольник 455"/>
          <p:cNvSpPr/>
          <p:nvPr/>
        </p:nvSpPr>
        <p:spPr>
          <a:xfrm>
            <a:off x="5961057" y="27416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7" name="Прямоугольник 456"/>
          <p:cNvSpPr/>
          <p:nvPr/>
        </p:nvSpPr>
        <p:spPr>
          <a:xfrm>
            <a:off x="5880095" y="27416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8" name="Прямоугольник 457"/>
          <p:cNvSpPr/>
          <p:nvPr/>
        </p:nvSpPr>
        <p:spPr>
          <a:xfrm>
            <a:off x="5808657" y="27416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9" name="Прямоугольник 458"/>
          <p:cNvSpPr/>
          <p:nvPr/>
        </p:nvSpPr>
        <p:spPr>
          <a:xfrm>
            <a:off x="5737220" y="27416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0" name="Прямоугольник 459"/>
          <p:cNvSpPr/>
          <p:nvPr/>
        </p:nvSpPr>
        <p:spPr>
          <a:xfrm>
            <a:off x="5737220" y="260825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1" name="Прямоугольник 460"/>
          <p:cNvSpPr/>
          <p:nvPr/>
        </p:nvSpPr>
        <p:spPr>
          <a:xfrm>
            <a:off x="5880095" y="267016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2" name="Прямоугольник 461"/>
          <p:cNvSpPr/>
          <p:nvPr/>
        </p:nvSpPr>
        <p:spPr>
          <a:xfrm>
            <a:off x="5737220" y="267016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3" name="Прямоугольник 462"/>
          <p:cNvSpPr/>
          <p:nvPr/>
        </p:nvSpPr>
        <p:spPr>
          <a:xfrm>
            <a:off x="5808657" y="26701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4" name="Прямоугольник 463"/>
          <p:cNvSpPr/>
          <p:nvPr/>
        </p:nvSpPr>
        <p:spPr>
          <a:xfrm>
            <a:off x="5665782" y="252729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5" name="Прямоугольник 464"/>
          <p:cNvSpPr/>
          <p:nvPr/>
        </p:nvSpPr>
        <p:spPr>
          <a:xfrm>
            <a:off x="5665782" y="26082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6" name="Прямоугольник 465"/>
          <p:cNvSpPr/>
          <p:nvPr/>
        </p:nvSpPr>
        <p:spPr>
          <a:xfrm>
            <a:off x="5665782" y="26701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7" name="Прямоугольник 466"/>
          <p:cNvSpPr/>
          <p:nvPr/>
        </p:nvSpPr>
        <p:spPr>
          <a:xfrm>
            <a:off x="5594345" y="260825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8" name="Прямоугольник 467"/>
          <p:cNvSpPr/>
          <p:nvPr/>
        </p:nvSpPr>
        <p:spPr>
          <a:xfrm>
            <a:off x="5522907" y="26082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9" name="Прямоугольник 468"/>
          <p:cNvSpPr/>
          <p:nvPr/>
        </p:nvSpPr>
        <p:spPr>
          <a:xfrm>
            <a:off x="5451470" y="260825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0" name="Прямоугольник 469"/>
          <p:cNvSpPr/>
          <p:nvPr/>
        </p:nvSpPr>
        <p:spPr>
          <a:xfrm>
            <a:off x="5594345" y="267016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1" name="Прямоугольник 470"/>
          <p:cNvSpPr/>
          <p:nvPr/>
        </p:nvSpPr>
        <p:spPr>
          <a:xfrm>
            <a:off x="5522907" y="26701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2" name="Прямоугольник 471"/>
          <p:cNvSpPr/>
          <p:nvPr/>
        </p:nvSpPr>
        <p:spPr>
          <a:xfrm>
            <a:off x="5451470" y="267016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3" name="Прямоугольник 472"/>
          <p:cNvSpPr/>
          <p:nvPr/>
        </p:nvSpPr>
        <p:spPr>
          <a:xfrm>
            <a:off x="5380032" y="267016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4" name="Прямоугольник 473"/>
          <p:cNvSpPr/>
          <p:nvPr/>
        </p:nvSpPr>
        <p:spPr>
          <a:xfrm>
            <a:off x="5380032" y="274160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5" name="Прямоугольник 474"/>
          <p:cNvSpPr/>
          <p:nvPr/>
        </p:nvSpPr>
        <p:spPr>
          <a:xfrm>
            <a:off x="5308595" y="27416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6" name="Прямоугольник 475"/>
          <p:cNvSpPr/>
          <p:nvPr/>
        </p:nvSpPr>
        <p:spPr>
          <a:xfrm>
            <a:off x="5594345" y="274160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7" name="Прямоугольник 476"/>
          <p:cNvSpPr/>
          <p:nvPr/>
        </p:nvSpPr>
        <p:spPr>
          <a:xfrm>
            <a:off x="5880095" y="28844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8" name="Прямоугольник 477"/>
          <p:cNvSpPr/>
          <p:nvPr/>
        </p:nvSpPr>
        <p:spPr>
          <a:xfrm>
            <a:off x="5808657" y="28844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9" name="Прямоугольник 478"/>
          <p:cNvSpPr/>
          <p:nvPr/>
        </p:nvSpPr>
        <p:spPr>
          <a:xfrm>
            <a:off x="5451470" y="28130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0" name="Прямоугольник 479"/>
          <p:cNvSpPr/>
          <p:nvPr/>
        </p:nvSpPr>
        <p:spPr>
          <a:xfrm>
            <a:off x="5522907" y="281304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1" name="Прямоугольник 480"/>
          <p:cNvSpPr/>
          <p:nvPr/>
        </p:nvSpPr>
        <p:spPr>
          <a:xfrm>
            <a:off x="5603870" y="28130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2" name="Прямоугольник 481"/>
          <p:cNvSpPr/>
          <p:nvPr/>
        </p:nvSpPr>
        <p:spPr>
          <a:xfrm>
            <a:off x="5665782" y="281304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3" name="Прямоугольник 482"/>
          <p:cNvSpPr/>
          <p:nvPr/>
        </p:nvSpPr>
        <p:spPr>
          <a:xfrm>
            <a:off x="5737220" y="28130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4" name="Прямоугольник 483"/>
          <p:cNvSpPr/>
          <p:nvPr/>
        </p:nvSpPr>
        <p:spPr>
          <a:xfrm>
            <a:off x="5737220" y="302735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5" name="Прямоугольник 484"/>
          <p:cNvSpPr/>
          <p:nvPr/>
        </p:nvSpPr>
        <p:spPr>
          <a:xfrm>
            <a:off x="5737220" y="28844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6" name="Прямоугольник 485"/>
          <p:cNvSpPr/>
          <p:nvPr/>
        </p:nvSpPr>
        <p:spPr>
          <a:xfrm>
            <a:off x="5737220" y="29654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7" name="Прямоугольник 486"/>
          <p:cNvSpPr/>
          <p:nvPr/>
        </p:nvSpPr>
        <p:spPr>
          <a:xfrm>
            <a:off x="5594345" y="28844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8" name="Прямоугольник 487"/>
          <p:cNvSpPr/>
          <p:nvPr/>
        </p:nvSpPr>
        <p:spPr>
          <a:xfrm>
            <a:off x="5603870" y="2955918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9" name="Прямоугольник 488"/>
          <p:cNvSpPr/>
          <p:nvPr/>
        </p:nvSpPr>
        <p:spPr>
          <a:xfrm>
            <a:off x="5594345" y="302735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0" name="Прямоугольник 489"/>
          <p:cNvSpPr/>
          <p:nvPr/>
        </p:nvSpPr>
        <p:spPr>
          <a:xfrm>
            <a:off x="5665782" y="296544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1" name="Прямоугольник 490"/>
          <p:cNvSpPr/>
          <p:nvPr/>
        </p:nvSpPr>
        <p:spPr>
          <a:xfrm>
            <a:off x="5665782" y="28844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2" name="Прямоугольник 491"/>
          <p:cNvSpPr/>
          <p:nvPr/>
        </p:nvSpPr>
        <p:spPr>
          <a:xfrm>
            <a:off x="5380032" y="281304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3" name="Прямоугольник 492"/>
          <p:cNvSpPr/>
          <p:nvPr/>
        </p:nvSpPr>
        <p:spPr>
          <a:xfrm>
            <a:off x="5308595" y="28130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4" name="Прямоугольник 493"/>
          <p:cNvSpPr/>
          <p:nvPr/>
        </p:nvSpPr>
        <p:spPr>
          <a:xfrm>
            <a:off x="5451470" y="3027355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5" name="Прямоугольник 494"/>
          <p:cNvSpPr/>
          <p:nvPr/>
        </p:nvSpPr>
        <p:spPr>
          <a:xfrm>
            <a:off x="5522907" y="28844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6" name="Прямоугольник 495"/>
          <p:cNvSpPr/>
          <p:nvPr/>
        </p:nvSpPr>
        <p:spPr>
          <a:xfrm>
            <a:off x="5522907" y="2955918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7" name="Прямоугольник 496"/>
          <p:cNvSpPr/>
          <p:nvPr/>
        </p:nvSpPr>
        <p:spPr>
          <a:xfrm>
            <a:off x="5237157" y="296544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8" name="Прямоугольник 497"/>
          <p:cNvSpPr/>
          <p:nvPr/>
        </p:nvSpPr>
        <p:spPr>
          <a:xfrm>
            <a:off x="5380032" y="2965443"/>
            <a:ext cx="71438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9" name="Прямоугольник 498"/>
          <p:cNvSpPr/>
          <p:nvPr/>
        </p:nvSpPr>
        <p:spPr>
          <a:xfrm>
            <a:off x="5308595" y="29654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0" name="Прямоугольник 499"/>
          <p:cNvSpPr/>
          <p:nvPr/>
        </p:nvSpPr>
        <p:spPr>
          <a:xfrm>
            <a:off x="5308595" y="28844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1" name="Прямоугольник 500"/>
          <p:cNvSpPr/>
          <p:nvPr/>
        </p:nvSpPr>
        <p:spPr>
          <a:xfrm>
            <a:off x="5451470" y="28844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2" name="Прямоугольник 501"/>
          <p:cNvSpPr/>
          <p:nvPr/>
        </p:nvSpPr>
        <p:spPr>
          <a:xfrm>
            <a:off x="5380032" y="28844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3" name="Прямоугольник 502"/>
          <p:cNvSpPr/>
          <p:nvPr/>
        </p:nvSpPr>
        <p:spPr>
          <a:xfrm>
            <a:off x="5308595" y="2884480"/>
            <a:ext cx="71437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4" name="Прямоугольник 503"/>
          <p:cNvSpPr/>
          <p:nvPr/>
        </p:nvSpPr>
        <p:spPr>
          <a:xfrm>
            <a:off x="5237157" y="2884480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5" name="Прямоугольник 504"/>
          <p:cNvSpPr/>
          <p:nvPr/>
        </p:nvSpPr>
        <p:spPr>
          <a:xfrm>
            <a:off x="5951532" y="3027355"/>
            <a:ext cx="71438" cy="71438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6" name="Прямоугольник 505"/>
          <p:cNvSpPr/>
          <p:nvPr/>
        </p:nvSpPr>
        <p:spPr>
          <a:xfrm>
            <a:off x="5603870" y="2965443"/>
            <a:ext cx="71437" cy="71437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507" name="Прямая соединительная линия 506"/>
          <p:cNvCxnSpPr/>
          <p:nvPr/>
        </p:nvCxnSpPr>
        <p:spPr>
          <a:xfrm rot="16200000" flipH="1">
            <a:off x="3786182" y="2357430"/>
            <a:ext cx="214313" cy="214313"/>
          </a:xfrm>
          <a:prstGeom prst="line">
            <a:avLst/>
          </a:prstGeom>
          <a:ln w="3810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Прямая соединительная линия 507"/>
          <p:cNvCxnSpPr/>
          <p:nvPr/>
        </p:nvCxnSpPr>
        <p:spPr>
          <a:xfrm rot="5400000" flipH="1" flipV="1">
            <a:off x="3786182" y="2357430"/>
            <a:ext cx="214313" cy="214313"/>
          </a:xfrm>
          <a:prstGeom prst="line">
            <a:avLst/>
          </a:prstGeom>
          <a:ln w="3810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Прямая соединительная линия 508"/>
          <p:cNvCxnSpPr/>
          <p:nvPr/>
        </p:nvCxnSpPr>
        <p:spPr>
          <a:xfrm rot="16200000" flipH="1">
            <a:off x="5857869" y="3929056"/>
            <a:ext cx="214313" cy="2143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Прямая соединительная линия 509"/>
          <p:cNvCxnSpPr/>
          <p:nvPr/>
        </p:nvCxnSpPr>
        <p:spPr>
          <a:xfrm rot="5400000" flipH="1" flipV="1">
            <a:off x="5857869" y="3929056"/>
            <a:ext cx="214313" cy="2143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8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1" name="TextBox 510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18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857232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 </a:t>
            </a:r>
            <a:r>
              <a:rPr lang="en-US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средних. Общая идея</a:t>
            </a: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2655343" y="5786457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Длительность выброса, минуты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Text Box 7"/>
          <p:cNvSpPr txBox="1">
            <a:spLocks noChangeArrowheads="1"/>
          </p:cNvSpPr>
          <p:nvPr/>
        </p:nvSpPr>
        <p:spPr bwMode="auto">
          <a:xfrm rot="-5400000">
            <a:off x="-29664" y="3458663"/>
            <a:ext cx="44291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Время между выбросами, минуты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54" name="Прямая соединительная линия 253"/>
          <p:cNvCxnSpPr/>
          <p:nvPr/>
        </p:nvCxnSpPr>
        <p:spPr>
          <a:xfrm rot="5400000">
            <a:off x="3069681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Прямая соединительная линия 254"/>
          <p:cNvCxnSpPr/>
          <p:nvPr/>
        </p:nvCxnSpPr>
        <p:spPr>
          <a:xfrm rot="5400000">
            <a:off x="4498431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Прямая соединительная линия 255"/>
          <p:cNvCxnSpPr/>
          <p:nvPr/>
        </p:nvCxnSpPr>
        <p:spPr>
          <a:xfrm rot="5400000">
            <a:off x="3784056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Прямая соединительная линия 256"/>
          <p:cNvCxnSpPr/>
          <p:nvPr/>
        </p:nvCxnSpPr>
        <p:spPr>
          <a:xfrm rot="5400000">
            <a:off x="5212806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Прямая соединительная линия 257"/>
          <p:cNvCxnSpPr/>
          <p:nvPr/>
        </p:nvCxnSpPr>
        <p:spPr>
          <a:xfrm rot="5400000">
            <a:off x="5927181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Прямая соединительная линия 258"/>
          <p:cNvCxnSpPr/>
          <p:nvPr/>
        </p:nvCxnSpPr>
        <p:spPr>
          <a:xfrm rot="5400000">
            <a:off x="6641556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Прямая соединительная линия 259"/>
          <p:cNvCxnSpPr/>
          <p:nvPr/>
        </p:nvCxnSpPr>
        <p:spPr>
          <a:xfrm rot="10800000">
            <a:off x="2714081" y="5313380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Прямая соединительная линия 260"/>
          <p:cNvCxnSpPr/>
          <p:nvPr/>
        </p:nvCxnSpPr>
        <p:spPr>
          <a:xfrm rot="10800000">
            <a:off x="2714081" y="4670443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Прямая соединительная линия 261"/>
          <p:cNvCxnSpPr/>
          <p:nvPr/>
        </p:nvCxnSpPr>
        <p:spPr>
          <a:xfrm rot="10800000">
            <a:off x="2714081" y="4027505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Прямая соединительная линия 262"/>
          <p:cNvCxnSpPr/>
          <p:nvPr/>
        </p:nvCxnSpPr>
        <p:spPr>
          <a:xfrm rot="10800000">
            <a:off x="2714081" y="3384568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Прямая соединительная линия 263"/>
          <p:cNvCxnSpPr/>
          <p:nvPr/>
        </p:nvCxnSpPr>
        <p:spPr>
          <a:xfrm rot="10800000">
            <a:off x="2714081" y="2741630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Прямая соединительная линия 264"/>
          <p:cNvCxnSpPr/>
          <p:nvPr/>
        </p:nvCxnSpPr>
        <p:spPr>
          <a:xfrm rot="10800000">
            <a:off x="2714081" y="2098693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Прямая со стрелкой 266"/>
          <p:cNvCxnSpPr/>
          <p:nvPr/>
        </p:nvCxnSpPr>
        <p:spPr>
          <a:xfrm rot="16200000" flipV="1">
            <a:off x="784872" y="3442909"/>
            <a:ext cx="4029869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 стрелкой 267"/>
          <p:cNvCxnSpPr/>
          <p:nvPr/>
        </p:nvCxnSpPr>
        <p:spPr>
          <a:xfrm>
            <a:off x="2799806" y="5456255"/>
            <a:ext cx="4286250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 Box 7"/>
          <p:cNvSpPr txBox="1">
            <a:spLocks noChangeArrowheads="1"/>
          </p:cNvSpPr>
          <p:nvPr/>
        </p:nvSpPr>
        <p:spPr bwMode="auto">
          <a:xfrm>
            <a:off x="2299743" y="5070493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0" name="Text Box 7"/>
          <p:cNvSpPr txBox="1">
            <a:spLocks noChangeArrowheads="1"/>
          </p:cNvSpPr>
          <p:nvPr/>
        </p:nvSpPr>
        <p:spPr bwMode="auto">
          <a:xfrm>
            <a:off x="2299743" y="4427555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1" name="Text Box 7"/>
          <p:cNvSpPr txBox="1">
            <a:spLocks noChangeArrowheads="1"/>
          </p:cNvSpPr>
          <p:nvPr/>
        </p:nvSpPr>
        <p:spPr bwMode="auto">
          <a:xfrm>
            <a:off x="2299743" y="3784618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60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2" name="Text Box 7"/>
          <p:cNvSpPr txBox="1">
            <a:spLocks noChangeArrowheads="1"/>
          </p:cNvSpPr>
          <p:nvPr/>
        </p:nvSpPr>
        <p:spPr bwMode="auto">
          <a:xfrm>
            <a:off x="2299743" y="3141680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70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3" name="Text Box 7"/>
          <p:cNvSpPr txBox="1">
            <a:spLocks noChangeArrowheads="1"/>
          </p:cNvSpPr>
          <p:nvPr/>
        </p:nvSpPr>
        <p:spPr bwMode="auto">
          <a:xfrm>
            <a:off x="2299743" y="2498743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80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4" name="Text Box 7"/>
          <p:cNvSpPr txBox="1">
            <a:spLocks noChangeArrowheads="1"/>
          </p:cNvSpPr>
          <p:nvPr/>
        </p:nvSpPr>
        <p:spPr bwMode="auto">
          <a:xfrm>
            <a:off x="2299743" y="1855805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90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6" name="Text Box 7"/>
          <p:cNvSpPr txBox="1">
            <a:spLocks noChangeArrowheads="1"/>
          </p:cNvSpPr>
          <p:nvPr/>
        </p:nvSpPr>
        <p:spPr bwMode="auto">
          <a:xfrm>
            <a:off x="2942681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7" name="Text Box 7"/>
          <p:cNvSpPr txBox="1">
            <a:spLocks noChangeArrowheads="1"/>
          </p:cNvSpPr>
          <p:nvPr/>
        </p:nvSpPr>
        <p:spPr bwMode="auto">
          <a:xfrm>
            <a:off x="3657056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8" name="Text Box 7"/>
          <p:cNvSpPr txBox="1">
            <a:spLocks noChangeArrowheads="1"/>
          </p:cNvSpPr>
          <p:nvPr/>
        </p:nvSpPr>
        <p:spPr bwMode="auto">
          <a:xfrm>
            <a:off x="4371431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3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9" name="Text Box 7"/>
          <p:cNvSpPr txBox="1">
            <a:spLocks noChangeArrowheads="1"/>
          </p:cNvSpPr>
          <p:nvPr/>
        </p:nvSpPr>
        <p:spPr bwMode="auto">
          <a:xfrm>
            <a:off x="5085806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0" name="Text Box 7"/>
          <p:cNvSpPr txBox="1">
            <a:spLocks noChangeArrowheads="1"/>
          </p:cNvSpPr>
          <p:nvPr/>
        </p:nvSpPr>
        <p:spPr bwMode="auto">
          <a:xfrm>
            <a:off x="5800181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1" name="Text Box 7"/>
          <p:cNvSpPr txBox="1">
            <a:spLocks noChangeArrowheads="1"/>
          </p:cNvSpPr>
          <p:nvPr/>
        </p:nvSpPr>
        <p:spPr bwMode="auto">
          <a:xfrm>
            <a:off x="6514556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6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6" name="Прямоугольник 265"/>
          <p:cNvSpPr/>
          <p:nvPr/>
        </p:nvSpPr>
        <p:spPr>
          <a:xfrm>
            <a:off x="4237049" y="3670287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5" name="Прямоугольник 274"/>
          <p:cNvSpPr/>
          <p:nvPr/>
        </p:nvSpPr>
        <p:spPr>
          <a:xfrm>
            <a:off x="4094174" y="3313099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2" name="Прямоугольник 281"/>
          <p:cNvSpPr/>
          <p:nvPr/>
        </p:nvSpPr>
        <p:spPr>
          <a:xfrm>
            <a:off x="3879862" y="3527412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3" name="Прямоугольник 282"/>
          <p:cNvSpPr/>
          <p:nvPr/>
        </p:nvSpPr>
        <p:spPr>
          <a:xfrm>
            <a:off x="3879862" y="3670287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4" name="Прямоугольник 283"/>
          <p:cNvSpPr/>
          <p:nvPr/>
        </p:nvSpPr>
        <p:spPr>
          <a:xfrm>
            <a:off x="4522799" y="3884599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5" name="Прямоугольник 284"/>
          <p:cNvSpPr/>
          <p:nvPr/>
        </p:nvSpPr>
        <p:spPr>
          <a:xfrm>
            <a:off x="4165612" y="3884599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6" name="Прямоугольник 285"/>
          <p:cNvSpPr/>
          <p:nvPr/>
        </p:nvSpPr>
        <p:spPr>
          <a:xfrm>
            <a:off x="4022737" y="3884599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7" name="Прямоугольник 286"/>
          <p:cNvSpPr/>
          <p:nvPr/>
        </p:nvSpPr>
        <p:spPr>
          <a:xfrm>
            <a:off x="4094174" y="3813162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8" name="Прямоугольник 287"/>
          <p:cNvSpPr/>
          <p:nvPr/>
        </p:nvSpPr>
        <p:spPr>
          <a:xfrm>
            <a:off x="4022737" y="3741724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9" name="Прямоугольник 288"/>
          <p:cNvSpPr/>
          <p:nvPr/>
        </p:nvSpPr>
        <p:spPr>
          <a:xfrm>
            <a:off x="4094174" y="3670287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0" name="Прямоугольник 289"/>
          <p:cNvSpPr/>
          <p:nvPr/>
        </p:nvSpPr>
        <p:spPr>
          <a:xfrm>
            <a:off x="4379924" y="4241787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1" name="Прямоугольник 290"/>
          <p:cNvSpPr/>
          <p:nvPr/>
        </p:nvSpPr>
        <p:spPr>
          <a:xfrm>
            <a:off x="4451362" y="4313224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92" name="Прямоугольник 291"/>
          <p:cNvSpPr/>
          <p:nvPr/>
        </p:nvSpPr>
        <p:spPr>
          <a:xfrm>
            <a:off x="4237049" y="4456099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3" name="Прямоугольник 292"/>
          <p:cNvSpPr/>
          <p:nvPr/>
        </p:nvSpPr>
        <p:spPr>
          <a:xfrm>
            <a:off x="3522674" y="3741724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4" name="Прямоугольник 293"/>
          <p:cNvSpPr/>
          <p:nvPr/>
        </p:nvSpPr>
        <p:spPr>
          <a:xfrm>
            <a:off x="3594112" y="3884599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5" name="Прямоугольник 294"/>
          <p:cNvSpPr/>
          <p:nvPr/>
        </p:nvSpPr>
        <p:spPr>
          <a:xfrm>
            <a:off x="3675074" y="3813162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6" name="Прямоугольник 295"/>
          <p:cNvSpPr/>
          <p:nvPr/>
        </p:nvSpPr>
        <p:spPr>
          <a:xfrm>
            <a:off x="3808424" y="3894124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7" name="Прямоугольник 296"/>
          <p:cNvSpPr/>
          <p:nvPr/>
        </p:nvSpPr>
        <p:spPr>
          <a:xfrm>
            <a:off x="3451237" y="4527537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8" name="Прямоугольник 297"/>
          <p:cNvSpPr/>
          <p:nvPr/>
        </p:nvSpPr>
        <p:spPr>
          <a:xfrm>
            <a:off x="3808424" y="5099037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9" name="Прямоугольник 298"/>
          <p:cNvSpPr/>
          <p:nvPr/>
        </p:nvSpPr>
        <p:spPr>
          <a:xfrm>
            <a:off x="4022737" y="4098912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0" name="Прямоугольник 299"/>
          <p:cNvSpPr/>
          <p:nvPr/>
        </p:nvSpPr>
        <p:spPr>
          <a:xfrm>
            <a:off x="3951299" y="4027474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1" name="Прямоугольник 300"/>
          <p:cNvSpPr/>
          <p:nvPr/>
        </p:nvSpPr>
        <p:spPr>
          <a:xfrm>
            <a:off x="3951299" y="4098912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2" name="Прямоугольник 301"/>
          <p:cNvSpPr/>
          <p:nvPr/>
        </p:nvSpPr>
        <p:spPr>
          <a:xfrm>
            <a:off x="3879862" y="4027474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3" name="Прямоугольник 302"/>
          <p:cNvSpPr/>
          <p:nvPr/>
        </p:nvSpPr>
        <p:spPr>
          <a:xfrm>
            <a:off x="3665549" y="4027474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4" name="Прямоугольник 303"/>
          <p:cNvSpPr/>
          <p:nvPr/>
        </p:nvSpPr>
        <p:spPr>
          <a:xfrm>
            <a:off x="3817949" y="4027474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5" name="Прямоугольник 304"/>
          <p:cNvSpPr/>
          <p:nvPr/>
        </p:nvSpPr>
        <p:spPr>
          <a:xfrm>
            <a:off x="3879862" y="4170349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6" name="Прямоугольник 305"/>
          <p:cNvSpPr/>
          <p:nvPr/>
        </p:nvSpPr>
        <p:spPr>
          <a:xfrm>
            <a:off x="3808424" y="4098912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7" name="Прямоугольник 306"/>
          <p:cNvSpPr/>
          <p:nvPr/>
        </p:nvSpPr>
        <p:spPr>
          <a:xfrm>
            <a:off x="3736987" y="4098912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8" name="Прямоугольник 307"/>
          <p:cNvSpPr/>
          <p:nvPr/>
        </p:nvSpPr>
        <p:spPr>
          <a:xfrm>
            <a:off x="3808424" y="4179874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9" name="Прямоугольник 308"/>
          <p:cNvSpPr/>
          <p:nvPr/>
        </p:nvSpPr>
        <p:spPr>
          <a:xfrm>
            <a:off x="3665549" y="4179874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0" name="Прямоугольник 309"/>
          <p:cNvSpPr/>
          <p:nvPr/>
        </p:nvSpPr>
        <p:spPr>
          <a:xfrm>
            <a:off x="3665549" y="4098912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1" name="Прямоугольник 310"/>
          <p:cNvSpPr/>
          <p:nvPr/>
        </p:nvSpPr>
        <p:spPr>
          <a:xfrm>
            <a:off x="3594112" y="4170349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2" name="Прямоугольник 311"/>
          <p:cNvSpPr/>
          <p:nvPr/>
        </p:nvSpPr>
        <p:spPr>
          <a:xfrm>
            <a:off x="3594112" y="4098912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3" name="Прямоугольник 312"/>
          <p:cNvSpPr/>
          <p:nvPr/>
        </p:nvSpPr>
        <p:spPr>
          <a:xfrm>
            <a:off x="3594112" y="4384662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4" name="Прямоугольник 313"/>
          <p:cNvSpPr/>
          <p:nvPr/>
        </p:nvSpPr>
        <p:spPr>
          <a:xfrm>
            <a:off x="3665549" y="4313224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5" name="Прямоугольник 314"/>
          <p:cNvSpPr/>
          <p:nvPr/>
        </p:nvSpPr>
        <p:spPr>
          <a:xfrm>
            <a:off x="3736987" y="4241787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6" name="Прямоугольник 315"/>
          <p:cNvSpPr/>
          <p:nvPr/>
        </p:nvSpPr>
        <p:spPr>
          <a:xfrm>
            <a:off x="3817949" y="4313224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7" name="Прямоугольник 316"/>
          <p:cNvSpPr/>
          <p:nvPr/>
        </p:nvSpPr>
        <p:spPr>
          <a:xfrm>
            <a:off x="3736987" y="4313224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8" name="Прямоугольник 317"/>
          <p:cNvSpPr/>
          <p:nvPr/>
        </p:nvSpPr>
        <p:spPr>
          <a:xfrm>
            <a:off x="3951299" y="4313224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9" name="Прямоугольник 318"/>
          <p:cNvSpPr/>
          <p:nvPr/>
        </p:nvSpPr>
        <p:spPr>
          <a:xfrm>
            <a:off x="3951299" y="4384662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0" name="Прямоугольник 319"/>
          <p:cNvSpPr/>
          <p:nvPr/>
        </p:nvSpPr>
        <p:spPr>
          <a:xfrm>
            <a:off x="4022737" y="4313224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1" name="Прямоугольник 320"/>
          <p:cNvSpPr/>
          <p:nvPr/>
        </p:nvSpPr>
        <p:spPr>
          <a:xfrm>
            <a:off x="4094174" y="4456099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2" name="Прямоугольник 321"/>
          <p:cNvSpPr/>
          <p:nvPr/>
        </p:nvSpPr>
        <p:spPr>
          <a:xfrm>
            <a:off x="4094174" y="4384662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3" name="Прямоугольник 322"/>
          <p:cNvSpPr/>
          <p:nvPr/>
        </p:nvSpPr>
        <p:spPr>
          <a:xfrm>
            <a:off x="3817949" y="4456099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4" name="Прямоугольник 323"/>
          <p:cNvSpPr/>
          <p:nvPr/>
        </p:nvSpPr>
        <p:spPr>
          <a:xfrm>
            <a:off x="3665549" y="4384662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5" name="Прямоугольник 324"/>
          <p:cNvSpPr/>
          <p:nvPr/>
        </p:nvSpPr>
        <p:spPr>
          <a:xfrm>
            <a:off x="3736987" y="4384662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6" name="Прямоугольник 325"/>
          <p:cNvSpPr/>
          <p:nvPr/>
        </p:nvSpPr>
        <p:spPr>
          <a:xfrm>
            <a:off x="3665549" y="4456099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7" name="Прямоугольник 326"/>
          <p:cNvSpPr/>
          <p:nvPr/>
        </p:nvSpPr>
        <p:spPr>
          <a:xfrm>
            <a:off x="3736987" y="4456099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8" name="Прямоугольник 327"/>
          <p:cNvSpPr/>
          <p:nvPr/>
        </p:nvSpPr>
        <p:spPr>
          <a:xfrm>
            <a:off x="3817949" y="4527537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9" name="Прямоугольник 328"/>
          <p:cNvSpPr/>
          <p:nvPr/>
        </p:nvSpPr>
        <p:spPr>
          <a:xfrm>
            <a:off x="3736987" y="4527537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0" name="Прямоугольник 329"/>
          <p:cNvSpPr/>
          <p:nvPr/>
        </p:nvSpPr>
        <p:spPr>
          <a:xfrm>
            <a:off x="3594112" y="4527537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1" name="Прямоугольник 330"/>
          <p:cNvSpPr/>
          <p:nvPr/>
        </p:nvSpPr>
        <p:spPr>
          <a:xfrm>
            <a:off x="3665549" y="4527537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2" name="Прямоугольник 331"/>
          <p:cNvSpPr/>
          <p:nvPr/>
        </p:nvSpPr>
        <p:spPr>
          <a:xfrm>
            <a:off x="3817949" y="4598974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3" name="Прямоугольник 332"/>
          <p:cNvSpPr/>
          <p:nvPr/>
        </p:nvSpPr>
        <p:spPr>
          <a:xfrm>
            <a:off x="3736987" y="4598974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4" name="Прямоугольник 333"/>
          <p:cNvSpPr/>
          <p:nvPr/>
        </p:nvSpPr>
        <p:spPr>
          <a:xfrm>
            <a:off x="3665549" y="4598974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5" name="Прямоугольник 334"/>
          <p:cNvSpPr/>
          <p:nvPr/>
        </p:nvSpPr>
        <p:spPr>
          <a:xfrm>
            <a:off x="3665549" y="4670412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6" name="Прямоугольник 335"/>
          <p:cNvSpPr/>
          <p:nvPr/>
        </p:nvSpPr>
        <p:spPr>
          <a:xfrm>
            <a:off x="3736987" y="4670412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7" name="Прямоугольник 336"/>
          <p:cNvSpPr/>
          <p:nvPr/>
        </p:nvSpPr>
        <p:spPr>
          <a:xfrm>
            <a:off x="3817949" y="4741849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8" name="Прямоугольник 337"/>
          <p:cNvSpPr/>
          <p:nvPr/>
        </p:nvSpPr>
        <p:spPr>
          <a:xfrm>
            <a:off x="3951299" y="4751374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9" name="Прямоугольник 338"/>
          <p:cNvSpPr/>
          <p:nvPr/>
        </p:nvSpPr>
        <p:spPr>
          <a:xfrm>
            <a:off x="3879862" y="4670412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0" name="Прямоугольник 339"/>
          <p:cNvSpPr/>
          <p:nvPr/>
        </p:nvSpPr>
        <p:spPr>
          <a:xfrm>
            <a:off x="3879862" y="4741849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1" name="Прямоугольник 340"/>
          <p:cNvSpPr/>
          <p:nvPr/>
        </p:nvSpPr>
        <p:spPr>
          <a:xfrm>
            <a:off x="3879862" y="4884724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2" name="Прямоугольник 341"/>
          <p:cNvSpPr/>
          <p:nvPr/>
        </p:nvSpPr>
        <p:spPr>
          <a:xfrm>
            <a:off x="3951299" y="4956162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3" name="Прямоугольник 342"/>
          <p:cNvSpPr/>
          <p:nvPr/>
        </p:nvSpPr>
        <p:spPr>
          <a:xfrm>
            <a:off x="4094174" y="4813287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4" name="Прямоугольник 343"/>
          <p:cNvSpPr/>
          <p:nvPr/>
        </p:nvSpPr>
        <p:spPr>
          <a:xfrm>
            <a:off x="3951299" y="4670412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5" name="Прямоугольник 344"/>
          <p:cNvSpPr/>
          <p:nvPr/>
        </p:nvSpPr>
        <p:spPr>
          <a:xfrm>
            <a:off x="4022737" y="4670412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6" name="Прямоугольник 345"/>
          <p:cNvSpPr/>
          <p:nvPr/>
        </p:nvSpPr>
        <p:spPr>
          <a:xfrm>
            <a:off x="4094174" y="4670412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7" name="Прямоугольник 346"/>
          <p:cNvSpPr/>
          <p:nvPr/>
        </p:nvSpPr>
        <p:spPr>
          <a:xfrm>
            <a:off x="4022737" y="4598974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8" name="Прямоугольник 347"/>
          <p:cNvSpPr/>
          <p:nvPr/>
        </p:nvSpPr>
        <p:spPr>
          <a:xfrm>
            <a:off x="3951299" y="4598974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9" name="Прямоугольник 348"/>
          <p:cNvSpPr/>
          <p:nvPr/>
        </p:nvSpPr>
        <p:spPr>
          <a:xfrm>
            <a:off x="3951299" y="4527537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0" name="Прямоугольник 349"/>
          <p:cNvSpPr/>
          <p:nvPr/>
        </p:nvSpPr>
        <p:spPr>
          <a:xfrm>
            <a:off x="3808424" y="4956162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1" name="Прямоугольник 350"/>
          <p:cNvSpPr/>
          <p:nvPr/>
        </p:nvSpPr>
        <p:spPr>
          <a:xfrm>
            <a:off x="3736987" y="4956162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2" name="Прямоугольник 351"/>
          <p:cNvSpPr/>
          <p:nvPr/>
        </p:nvSpPr>
        <p:spPr>
          <a:xfrm>
            <a:off x="3736987" y="4884724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3" name="Прямоугольник 352"/>
          <p:cNvSpPr/>
          <p:nvPr/>
        </p:nvSpPr>
        <p:spPr>
          <a:xfrm>
            <a:off x="3736987" y="4813287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4" name="Прямоугольник 353"/>
          <p:cNvSpPr/>
          <p:nvPr/>
        </p:nvSpPr>
        <p:spPr>
          <a:xfrm>
            <a:off x="3736987" y="4751374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5" name="Прямоугольник 354"/>
          <p:cNvSpPr/>
          <p:nvPr/>
        </p:nvSpPr>
        <p:spPr>
          <a:xfrm>
            <a:off x="3665549" y="4751374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6" name="Прямоугольник 355"/>
          <p:cNvSpPr/>
          <p:nvPr/>
        </p:nvSpPr>
        <p:spPr>
          <a:xfrm>
            <a:off x="3594112" y="4751374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7" name="Прямоугольник 356"/>
          <p:cNvSpPr/>
          <p:nvPr/>
        </p:nvSpPr>
        <p:spPr>
          <a:xfrm>
            <a:off x="3665549" y="4813287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8" name="Прямоугольник 357"/>
          <p:cNvSpPr/>
          <p:nvPr/>
        </p:nvSpPr>
        <p:spPr>
          <a:xfrm>
            <a:off x="3594112" y="4813287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9" name="Прямоугольник 358"/>
          <p:cNvSpPr/>
          <p:nvPr/>
        </p:nvSpPr>
        <p:spPr>
          <a:xfrm>
            <a:off x="3665549" y="4884724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0" name="Прямоугольник 359"/>
          <p:cNvSpPr/>
          <p:nvPr/>
        </p:nvSpPr>
        <p:spPr>
          <a:xfrm>
            <a:off x="3594112" y="4884724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1" name="Прямоугольник 360"/>
          <p:cNvSpPr/>
          <p:nvPr/>
        </p:nvSpPr>
        <p:spPr>
          <a:xfrm>
            <a:off x="3665549" y="4956162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2" name="Прямоугольник 361"/>
          <p:cNvSpPr/>
          <p:nvPr/>
        </p:nvSpPr>
        <p:spPr>
          <a:xfrm>
            <a:off x="3817949" y="4751374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3" name="Прямоугольник 362"/>
          <p:cNvSpPr/>
          <p:nvPr/>
        </p:nvSpPr>
        <p:spPr>
          <a:xfrm>
            <a:off x="4879987" y="3741724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4" name="Прямоугольник 363"/>
          <p:cNvSpPr/>
          <p:nvPr/>
        </p:nvSpPr>
        <p:spPr>
          <a:xfrm>
            <a:off x="5165737" y="3741724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5" name="Прямоугольник 364"/>
          <p:cNvSpPr/>
          <p:nvPr/>
        </p:nvSpPr>
        <p:spPr>
          <a:xfrm>
            <a:off x="4808549" y="3598849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6" name="Прямоугольник 365"/>
          <p:cNvSpPr/>
          <p:nvPr/>
        </p:nvSpPr>
        <p:spPr>
          <a:xfrm>
            <a:off x="4951424" y="3598849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7" name="Прямоугольник 366"/>
          <p:cNvSpPr/>
          <p:nvPr/>
        </p:nvSpPr>
        <p:spPr>
          <a:xfrm>
            <a:off x="4594237" y="3455974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8" name="Прямоугольник 367"/>
          <p:cNvSpPr/>
          <p:nvPr/>
        </p:nvSpPr>
        <p:spPr>
          <a:xfrm>
            <a:off x="4808549" y="3527412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9" name="Прямоугольник 368"/>
          <p:cNvSpPr/>
          <p:nvPr/>
        </p:nvSpPr>
        <p:spPr>
          <a:xfrm>
            <a:off x="4808549" y="3098787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0" name="Прямоугольник 369"/>
          <p:cNvSpPr/>
          <p:nvPr/>
        </p:nvSpPr>
        <p:spPr>
          <a:xfrm>
            <a:off x="4951424" y="3170224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1" name="Прямоугольник 370"/>
          <p:cNvSpPr/>
          <p:nvPr/>
        </p:nvSpPr>
        <p:spPr>
          <a:xfrm>
            <a:off x="4960949" y="3313099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2" name="Прямоугольник 371"/>
          <p:cNvSpPr/>
          <p:nvPr/>
        </p:nvSpPr>
        <p:spPr>
          <a:xfrm>
            <a:off x="5094299" y="3313099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3" name="Прямоугольник 372"/>
          <p:cNvSpPr/>
          <p:nvPr/>
        </p:nvSpPr>
        <p:spPr>
          <a:xfrm>
            <a:off x="5380049" y="3455974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4" name="Прямоугольник 373"/>
          <p:cNvSpPr/>
          <p:nvPr/>
        </p:nvSpPr>
        <p:spPr>
          <a:xfrm>
            <a:off x="5246699" y="3384537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5" name="Прямоугольник 374"/>
          <p:cNvSpPr/>
          <p:nvPr/>
        </p:nvSpPr>
        <p:spPr>
          <a:xfrm>
            <a:off x="5451487" y="3384537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6" name="Прямоугольник 375"/>
          <p:cNvSpPr/>
          <p:nvPr/>
        </p:nvSpPr>
        <p:spPr>
          <a:xfrm>
            <a:off x="5380049" y="3384537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7" name="Прямоугольник 376"/>
          <p:cNvSpPr/>
          <p:nvPr/>
        </p:nvSpPr>
        <p:spPr>
          <a:xfrm>
            <a:off x="5308612" y="3313099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8" name="Прямоугольник 377"/>
          <p:cNvSpPr/>
          <p:nvPr/>
        </p:nvSpPr>
        <p:spPr>
          <a:xfrm>
            <a:off x="5308612" y="3384537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9" name="Прямоугольник 378"/>
          <p:cNvSpPr/>
          <p:nvPr/>
        </p:nvSpPr>
        <p:spPr>
          <a:xfrm>
            <a:off x="5594362" y="3598849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0" name="Прямоугольник 379"/>
          <p:cNvSpPr/>
          <p:nvPr/>
        </p:nvSpPr>
        <p:spPr>
          <a:xfrm>
            <a:off x="6165862" y="1741474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1" name="Прямоугольник 380"/>
          <p:cNvSpPr/>
          <p:nvPr/>
        </p:nvSpPr>
        <p:spPr>
          <a:xfrm>
            <a:off x="5951549" y="1812912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2" name="Прямоугольник 381"/>
          <p:cNvSpPr/>
          <p:nvPr/>
        </p:nvSpPr>
        <p:spPr>
          <a:xfrm>
            <a:off x="5808674" y="1884349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3" name="Прямоугольник 382"/>
          <p:cNvSpPr/>
          <p:nvPr/>
        </p:nvSpPr>
        <p:spPr>
          <a:xfrm>
            <a:off x="5665799" y="1955787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4" name="Прямоугольник 383"/>
          <p:cNvSpPr/>
          <p:nvPr/>
        </p:nvSpPr>
        <p:spPr>
          <a:xfrm>
            <a:off x="5380049" y="2036749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5" name="Прямоугольник 384"/>
          <p:cNvSpPr/>
          <p:nvPr/>
        </p:nvSpPr>
        <p:spPr>
          <a:xfrm>
            <a:off x="5380049" y="1884349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6" name="Прямоугольник 385"/>
          <p:cNvSpPr/>
          <p:nvPr/>
        </p:nvSpPr>
        <p:spPr>
          <a:xfrm>
            <a:off x="5308612" y="2170099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7" name="Прямоугольник 386"/>
          <p:cNvSpPr/>
          <p:nvPr/>
        </p:nvSpPr>
        <p:spPr>
          <a:xfrm>
            <a:off x="5461012" y="2241537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8" name="Прямоугольник 387"/>
          <p:cNvSpPr/>
          <p:nvPr/>
        </p:nvSpPr>
        <p:spPr>
          <a:xfrm>
            <a:off x="5451487" y="2384412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9" name="Прямоугольник 388"/>
          <p:cNvSpPr/>
          <p:nvPr/>
        </p:nvSpPr>
        <p:spPr>
          <a:xfrm>
            <a:off x="5603887" y="2384412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0" name="Прямоугольник 389"/>
          <p:cNvSpPr/>
          <p:nvPr/>
        </p:nvSpPr>
        <p:spPr>
          <a:xfrm>
            <a:off x="5022862" y="2455849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1" name="Прямоугольник 390"/>
          <p:cNvSpPr/>
          <p:nvPr/>
        </p:nvSpPr>
        <p:spPr>
          <a:xfrm>
            <a:off x="4951424" y="2312974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2" name="Прямоугольник 391"/>
          <p:cNvSpPr/>
          <p:nvPr/>
        </p:nvSpPr>
        <p:spPr>
          <a:xfrm>
            <a:off x="4808549" y="2527287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3" name="Прямоугольник 392"/>
          <p:cNvSpPr/>
          <p:nvPr/>
        </p:nvSpPr>
        <p:spPr>
          <a:xfrm>
            <a:off x="5022862" y="2527287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4" name="Прямоугольник 393"/>
          <p:cNvSpPr/>
          <p:nvPr/>
        </p:nvSpPr>
        <p:spPr>
          <a:xfrm>
            <a:off x="4879987" y="2884474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5" name="Прямоугольник 394"/>
          <p:cNvSpPr/>
          <p:nvPr/>
        </p:nvSpPr>
        <p:spPr>
          <a:xfrm>
            <a:off x="5022862" y="2813037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6" name="Прямоугольник 395"/>
          <p:cNvSpPr/>
          <p:nvPr/>
        </p:nvSpPr>
        <p:spPr>
          <a:xfrm>
            <a:off x="5094299" y="2813037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7" name="Прямоугольник 396"/>
          <p:cNvSpPr/>
          <p:nvPr/>
        </p:nvSpPr>
        <p:spPr>
          <a:xfrm>
            <a:off x="5165737" y="2884474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8" name="Прямоугольник 397"/>
          <p:cNvSpPr/>
          <p:nvPr/>
        </p:nvSpPr>
        <p:spPr>
          <a:xfrm>
            <a:off x="5094299" y="3027349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9" name="Прямоугольник 398"/>
          <p:cNvSpPr/>
          <p:nvPr/>
        </p:nvSpPr>
        <p:spPr>
          <a:xfrm>
            <a:off x="5165737" y="3098787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0" name="Прямоугольник 399"/>
          <p:cNvSpPr/>
          <p:nvPr/>
        </p:nvSpPr>
        <p:spPr>
          <a:xfrm>
            <a:off x="5165737" y="3027349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1" name="Прямоугольник 400"/>
          <p:cNvSpPr/>
          <p:nvPr/>
        </p:nvSpPr>
        <p:spPr>
          <a:xfrm>
            <a:off x="5380049" y="3179749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2" name="Прямоугольник 401"/>
          <p:cNvSpPr/>
          <p:nvPr/>
        </p:nvSpPr>
        <p:spPr>
          <a:xfrm>
            <a:off x="5522924" y="3241662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3" name="Прямоугольник 402"/>
          <p:cNvSpPr/>
          <p:nvPr/>
        </p:nvSpPr>
        <p:spPr>
          <a:xfrm>
            <a:off x="5880112" y="3170224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4" name="Прямоугольник 403"/>
          <p:cNvSpPr/>
          <p:nvPr/>
        </p:nvSpPr>
        <p:spPr>
          <a:xfrm>
            <a:off x="5675324" y="3170224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5" name="Прямоугольник 404"/>
          <p:cNvSpPr/>
          <p:nvPr/>
        </p:nvSpPr>
        <p:spPr>
          <a:xfrm>
            <a:off x="5522924" y="3170224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6" name="Прямоугольник 405"/>
          <p:cNvSpPr/>
          <p:nvPr/>
        </p:nvSpPr>
        <p:spPr>
          <a:xfrm>
            <a:off x="5594362" y="3098787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7" name="Прямоугольник 406"/>
          <p:cNvSpPr/>
          <p:nvPr/>
        </p:nvSpPr>
        <p:spPr>
          <a:xfrm>
            <a:off x="5665799" y="3098787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8" name="Прямоугольник 407"/>
          <p:cNvSpPr/>
          <p:nvPr/>
        </p:nvSpPr>
        <p:spPr>
          <a:xfrm>
            <a:off x="5808674" y="3098787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9" name="Прямоугольник 408"/>
          <p:cNvSpPr/>
          <p:nvPr/>
        </p:nvSpPr>
        <p:spPr>
          <a:xfrm>
            <a:off x="5880112" y="3098787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0" name="Прямоугольник 409"/>
          <p:cNvSpPr/>
          <p:nvPr/>
        </p:nvSpPr>
        <p:spPr>
          <a:xfrm>
            <a:off x="6094424" y="3027349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1" name="Прямоугольник 410"/>
          <p:cNvSpPr/>
          <p:nvPr/>
        </p:nvSpPr>
        <p:spPr>
          <a:xfrm>
            <a:off x="6165862" y="2955912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2" name="Прямоугольник 411"/>
          <p:cNvSpPr/>
          <p:nvPr/>
        </p:nvSpPr>
        <p:spPr>
          <a:xfrm>
            <a:off x="5665799" y="2098662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3" name="Прямоугольник 412"/>
          <p:cNvSpPr/>
          <p:nvPr/>
        </p:nvSpPr>
        <p:spPr>
          <a:xfrm>
            <a:off x="5594362" y="2098662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4" name="Прямоугольник 413"/>
          <p:cNvSpPr/>
          <p:nvPr/>
        </p:nvSpPr>
        <p:spPr>
          <a:xfrm>
            <a:off x="5594362" y="2170099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5" name="Прямоугольник 414"/>
          <p:cNvSpPr/>
          <p:nvPr/>
        </p:nvSpPr>
        <p:spPr>
          <a:xfrm>
            <a:off x="5594362" y="2241537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6" name="Прямоугольник 415"/>
          <p:cNvSpPr/>
          <p:nvPr/>
        </p:nvSpPr>
        <p:spPr>
          <a:xfrm>
            <a:off x="5665799" y="2312974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7" name="Прямоугольник 416"/>
          <p:cNvSpPr/>
          <p:nvPr/>
        </p:nvSpPr>
        <p:spPr>
          <a:xfrm>
            <a:off x="5880112" y="2241537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8" name="Прямоугольник 417"/>
          <p:cNvSpPr/>
          <p:nvPr/>
        </p:nvSpPr>
        <p:spPr>
          <a:xfrm>
            <a:off x="5808674" y="2241537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9" name="Прямоугольник 418"/>
          <p:cNvSpPr/>
          <p:nvPr/>
        </p:nvSpPr>
        <p:spPr>
          <a:xfrm>
            <a:off x="5951549" y="2098662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0" name="Прямоугольник 419"/>
          <p:cNvSpPr/>
          <p:nvPr/>
        </p:nvSpPr>
        <p:spPr>
          <a:xfrm>
            <a:off x="5880112" y="2098662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1" name="Прямоугольник 420"/>
          <p:cNvSpPr/>
          <p:nvPr/>
        </p:nvSpPr>
        <p:spPr>
          <a:xfrm>
            <a:off x="5808674" y="2098662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2" name="Прямоугольник 421"/>
          <p:cNvSpPr/>
          <p:nvPr/>
        </p:nvSpPr>
        <p:spPr>
          <a:xfrm>
            <a:off x="6094424" y="2241537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3" name="Прямоугольник 422"/>
          <p:cNvSpPr/>
          <p:nvPr/>
        </p:nvSpPr>
        <p:spPr>
          <a:xfrm>
            <a:off x="6022987" y="2170099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4" name="Прямоугольник 423"/>
          <p:cNvSpPr/>
          <p:nvPr/>
        </p:nvSpPr>
        <p:spPr>
          <a:xfrm>
            <a:off x="6022987" y="2241537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5" name="Прямоугольник 424"/>
          <p:cNvSpPr/>
          <p:nvPr/>
        </p:nvSpPr>
        <p:spPr>
          <a:xfrm>
            <a:off x="6022987" y="2384412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6" name="Прямоугольник 425"/>
          <p:cNvSpPr/>
          <p:nvPr/>
        </p:nvSpPr>
        <p:spPr>
          <a:xfrm>
            <a:off x="5951549" y="2384412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7" name="Прямоугольник 426"/>
          <p:cNvSpPr/>
          <p:nvPr/>
        </p:nvSpPr>
        <p:spPr>
          <a:xfrm>
            <a:off x="5308612" y="2312974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8" name="Прямоугольник 427"/>
          <p:cNvSpPr/>
          <p:nvPr/>
        </p:nvSpPr>
        <p:spPr>
          <a:xfrm>
            <a:off x="5308612" y="2384412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9" name="Прямоугольник 428"/>
          <p:cNvSpPr/>
          <p:nvPr/>
        </p:nvSpPr>
        <p:spPr>
          <a:xfrm>
            <a:off x="5237174" y="2455849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0" name="Прямоугольник 429"/>
          <p:cNvSpPr/>
          <p:nvPr/>
        </p:nvSpPr>
        <p:spPr>
          <a:xfrm>
            <a:off x="5165737" y="2527287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1" name="Прямоугольник 430"/>
          <p:cNvSpPr/>
          <p:nvPr/>
        </p:nvSpPr>
        <p:spPr>
          <a:xfrm>
            <a:off x="5237174" y="2598724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2" name="Прямоугольник 431"/>
          <p:cNvSpPr/>
          <p:nvPr/>
        </p:nvSpPr>
        <p:spPr>
          <a:xfrm>
            <a:off x="5094299" y="2670162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3" name="Прямоугольник 432"/>
          <p:cNvSpPr/>
          <p:nvPr/>
        </p:nvSpPr>
        <p:spPr>
          <a:xfrm>
            <a:off x="5165737" y="2741599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4" name="Прямоугольник 433"/>
          <p:cNvSpPr/>
          <p:nvPr/>
        </p:nvSpPr>
        <p:spPr>
          <a:xfrm>
            <a:off x="5165737" y="2670162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5" name="Прямоугольник 434"/>
          <p:cNvSpPr/>
          <p:nvPr/>
        </p:nvSpPr>
        <p:spPr>
          <a:xfrm>
            <a:off x="5380049" y="2455849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6" name="Прямоугольник 435"/>
          <p:cNvSpPr/>
          <p:nvPr/>
        </p:nvSpPr>
        <p:spPr>
          <a:xfrm>
            <a:off x="5532449" y="2527287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7" name="Прямоугольник 436"/>
          <p:cNvSpPr/>
          <p:nvPr/>
        </p:nvSpPr>
        <p:spPr>
          <a:xfrm>
            <a:off x="5451487" y="2527287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8" name="Прямоугольник 437"/>
          <p:cNvSpPr/>
          <p:nvPr/>
        </p:nvSpPr>
        <p:spPr>
          <a:xfrm>
            <a:off x="5380049" y="2598724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9" name="Прямоугольник 438"/>
          <p:cNvSpPr/>
          <p:nvPr/>
        </p:nvSpPr>
        <p:spPr>
          <a:xfrm>
            <a:off x="6022987" y="2598724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0" name="Прямоугольник 439"/>
          <p:cNvSpPr/>
          <p:nvPr/>
        </p:nvSpPr>
        <p:spPr>
          <a:xfrm>
            <a:off x="5808674" y="2384412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1" name="Прямоугольник 440"/>
          <p:cNvSpPr/>
          <p:nvPr/>
        </p:nvSpPr>
        <p:spPr>
          <a:xfrm>
            <a:off x="5737237" y="2455849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2" name="Прямоугольник 441"/>
          <p:cNvSpPr/>
          <p:nvPr/>
        </p:nvSpPr>
        <p:spPr>
          <a:xfrm>
            <a:off x="5808674" y="2455849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3" name="Прямоугольник 442"/>
          <p:cNvSpPr/>
          <p:nvPr/>
        </p:nvSpPr>
        <p:spPr>
          <a:xfrm>
            <a:off x="5880112" y="2455849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4" name="Прямоугольник 443"/>
          <p:cNvSpPr/>
          <p:nvPr/>
        </p:nvSpPr>
        <p:spPr>
          <a:xfrm>
            <a:off x="5951549" y="2598724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5" name="Прямоугольник 444"/>
          <p:cNvSpPr/>
          <p:nvPr/>
        </p:nvSpPr>
        <p:spPr>
          <a:xfrm>
            <a:off x="5880112" y="2608249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6" name="Прямоугольник 445"/>
          <p:cNvSpPr/>
          <p:nvPr/>
        </p:nvSpPr>
        <p:spPr>
          <a:xfrm>
            <a:off x="5808674" y="2608249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7" name="Прямоугольник 446"/>
          <p:cNvSpPr/>
          <p:nvPr/>
        </p:nvSpPr>
        <p:spPr>
          <a:xfrm>
            <a:off x="5951549" y="2527287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8" name="Прямоугольник 447"/>
          <p:cNvSpPr/>
          <p:nvPr/>
        </p:nvSpPr>
        <p:spPr>
          <a:xfrm>
            <a:off x="5880112" y="2527287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9" name="Прямоугольник 448"/>
          <p:cNvSpPr/>
          <p:nvPr/>
        </p:nvSpPr>
        <p:spPr>
          <a:xfrm>
            <a:off x="5808674" y="2527287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0" name="Прямоугольник 449"/>
          <p:cNvSpPr/>
          <p:nvPr/>
        </p:nvSpPr>
        <p:spPr>
          <a:xfrm>
            <a:off x="5737237" y="2527287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1" name="Прямоугольник 450"/>
          <p:cNvSpPr/>
          <p:nvPr/>
        </p:nvSpPr>
        <p:spPr>
          <a:xfrm>
            <a:off x="5451487" y="3098787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2" name="Прямоугольник 451"/>
          <p:cNvSpPr/>
          <p:nvPr/>
        </p:nvSpPr>
        <p:spPr>
          <a:xfrm>
            <a:off x="6094424" y="2955912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3" name="Прямоугольник 452"/>
          <p:cNvSpPr/>
          <p:nvPr/>
        </p:nvSpPr>
        <p:spPr>
          <a:xfrm>
            <a:off x="5951549" y="2884474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4" name="Прямоугольник 453"/>
          <p:cNvSpPr/>
          <p:nvPr/>
        </p:nvSpPr>
        <p:spPr>
          <a:xfrm>
            <a:off x="5880112" y="2955912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5" name="Прямоугольник 454"/>
          <p:cNvSpPr/>
          <p:nvPr/>
        </p:nvSpPr>
        <p:spPr>
          <a:xfrm>
            <a:off x="5961074" y="2741599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6" name="Прямоугольник 455"/>
          <p:cNvSpPr/>
          <p:nvPr/>
        </p:nvSpPr>
        <p:spPr>
          <a:xfrm>
            <a:off x="5880112" y="2741599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7" name="Прямоугольник 456"/>
          <p:cNvSpPr/>
          <p:nvPr/>
        </p:nvSpPr>
        <p:spPr>
          <a:xfrm>
            <a:off x="5808674" y="2741599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8" name="Прямоугольник 457"/>
          <p:cNvSpPr/>
          <p:nvPr/>
        </p:nvSpPr>
        <p:spPr>
          <a:xfrm>
            <a:off x="5737237" y="2741599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9" name="Прямоугольник 458"/>
          <p:cNvSpPr/>
          <p:nvPr/>
        </p:nvSpPr>
        <p:spPr>
          <a:xfrm>
            <a:off x="5737237" y="2608249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0" name="Прямоугольник 459"/>
          <p:cNvSpPr/>
          <p:nvPr/>
        </p:nvSpPr>
        <p:spPr>
          <a:xfrm>
            <a:off x="5880112" y="2670162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1" name="Прямоугольник 460"/>
          <p:cNvSpPr/>
          <p:nvPr/>
        </p:nvSpPr>
        <p:spPr>
          <a:xfrm>
            <a:off x="5737237" y="2670162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2" name="Прямоугольник 461"/>
          <p:cNvSpPr/>
          <p:nvPr/>
        </p:nvSpPr>
        <p:spPr>
          <a:xfrm>
            <a:off x="5808674" y="2670162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3" name="Прямоугольник 462"/>
          <p:cNvSpPr/>
          <p:nvPr/>
        </p:nvSpPr>
        <p:spPr>
          <a:xfrm>
            <a:off x="5665799" y="2527287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4" name="Прямоугольник 463"/>
          <p:cNvSpPr/>
          <p:nvPr/>
        </p:nvSpPr>
        <p:spPr>
          <a:xfrm>
            <a:off x="5665799" y="2608249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5" name="Прямоугольник 464"/>
          <p:cNvSpPr/>
          <p:nvPr/>
        </p:nvSpPr>
        <p:spPr>
          <a:xfrm>
            <a:off x="5665799" y="2670162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6" name="Прямоугольник 465"/>
          <p:cNvSpPr/>
          <p:nvPr/>
        </p:nvSpPr>
        <p:spPr>
          <a:xfrm>
            <a:off x="5594362" y="2608249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7" name="Прямоугольник 466"/>
          <p:cNvSpPr/>
          <p:nvPr/>
        </p:nvSpPr>
        <p:spPr>
          <a:xfrm>
            <a:off x="5522924" y="2608249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8" name="Прямоугольник 467"/>
          <p:cNvSpPr/>
          <p:nvPr/>
        </p:nvSpPr>
        <p:spPr>
          <a:xfrm>
            <a:off x="5451487" y="2608249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9" name="Прямоугольник 468"/>
          <p:cNvSpPr/>
          <p:nvPr/>
        </p:nvSpPr>
        <p:spPr>
          <a:xfrm>
            <a:off x="5594362" y="2670162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0" name="Прямоугольник 469"/>
          <p:cNvSpPr/>
          <p:nvPr/>
        </p:nvSpPr>
        <p:spPr>
          <a:xfrm>
            <a:off x="5522924" y="2670162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1" name="Прямоугольник 470"/>
          <p:cNvSpPr/>
          <p:nvPr/>
        </p:nvSpPr>
        <p:spPr>
          <a:xfrm>
            <a:off x="5451487" y="2670162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2" name="Прямоугольник 471"/>
          <p:cNvSpPr/>
          <p:nvPr/>
        </p:nvSpPr>
        <p:spPr>
          <a:xfrm>
            <a:off x="5380049" y="2670162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3" name="Прямоугольник 472"/>
          <p:cNvSpPr/>
          <p:nvPr/>
        </p:nvSpPr>
        <p:spPr>
          <a:xfrm>
            <a:off x="5380049" y="2741599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4" name="Прямоугольник 473"/>
          <p:cNvSpPr/>
          <p:nvPr/>
        </p:nvSpPr>
        <p:spPr>
          <a:xfrm>
            <a:off x="5308612" y="2741599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5" name="Прямоугольник 474"/>
          <p:cNvSpPr/>
          <p:nvPr/>
        </p:nvSpPr>
        <p:spPr>
          <a:xfrm>
            <a:off x="5594362" y="2741599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6" name="Прямоугольник 475"/>
          <p:cNvSpPr/>
          <p:nvPr/>
        </p:nvSpPr>
        <p:spPr>
          <a:xfrm>
            <a:off x="5880112" y="2884474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7" name="Прямоугольник 476"/>
          <p:cNvSpPr/>
          <p:nvPr/>
        </p:nvSpPr>
        <p:spPr>
          <a:xfrm>
            <a:off x="5808674" y="2884474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8" name="Прямоугольник 477"/>
          <p:cNvSpPr/>
          <p:nvPr/>
        </p:nvSpPr>
        <p:spPr>
          <a:xfrm>
            <a:off x="5451487" y="2813037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9" name="Прямоугольник 478"/>
          <p:cNvSpPr/>
          <p:nvPr/>
        </p:nvSpPr>
        <p:spPr>
          <a:xfrm>
            <a:off x="5522924" y="2813037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0" name="Прямоугольник 479"/>
          <p:cNvSpPr/>
          <p:nvPr/>
        </p:nvSpPr>
        <p:spPr>
          <a:xfrm>
            <a:off x="5603887" y="2813037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1" name="Прямоугольник 480"/>
          <p:cNvSpPr/>
          <p:nvPr/>
        </p:nvSpPr>
        <p:spPr>
          <a:xfrm>
            <a:off x="5665799" y="2813037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2" name="Прямоугольник 481"/>
          <p:cNvSpPr/>
          <p:nvPr/>
        </p:nvSpPr>
        <p:spPr>
          <a:xfrm>
            <a:off x="5737237" y="2813037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3" name="Прямоугольник 482"/>
          <p:cNvSpPr/>
          <p:nvPr/>
        </p:nvSpPr>
        <p:spPr>
          <a:xfrm>
            <a:off x="5737237" y="3027349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4" name="Прямоугольник 483"/>
          <p:cNvSpPr/>
          <p:nvPr/>
        </p:nvSpPr>
        <p:spPr>
          <a:xfrm>
            <a:off x="5737237" y="2884474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5" name="Прямоугольник 484"/>
          <p:cNvSpPr/>
          <p:nvPr/>
        </p:nvSpPr>
        <p:spPr>
          <a:xfrm>
            <a:off x="5737237" y="2965437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6" name="Прямоугольник 485"/>
          <p:cNvSpPr/>
          <p:nvPr/>
        </p:nvSpPr>
        <p:spPr>
          <a:xfrm>
            <a:off x="5594362" y="2884474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7" name="Прямоугольник 486"/>
          <p:cNvSpPr/>
          <p:nvPr/>
        </p:nvSpPr>
        <p:spPr>
          <a:xfrm>
            <a:off x="5603887" y="2955912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8" name="Прямоугольник 487"/>
          <p:cNvSpPr/>
          <p:nvPr/>
        </p:nvSpPr>
        <p:spPr>
          <a:xfrm>
            <a:off x="5594362" y="3027349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9" name="Прямоугольник 488"/>
          <p:cNvSpPr/>
          <p:nvPr/>
        </p:nvSpPr>
        <p:spPr>
          <a:xfrm>
            <a:off x="5665799" y="2965437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0" name="Прямоугольник 489"/>
          <p:cNvSpPr/>
          <p:nvPr/>
        </p:nvSpPr>
        <p:spPr>
          <a:xfrm>
            <a:off x="5665799" y="2884474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1" name="Прямоугольник 490"/>
          <p:cNvSpPr/>
          <p:nvPr/>
        </p:nvSpPr>
        <p:spPr>
          <a:xfrm>
            <a:off x="5380049" y="2813037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2" name="Прямоугольник 491"/>
          <p:cNvSpPr/>
          <p:nvPr/>
        </p:nvSpPr>
        <p:spPr>
          <a:xfrm>
            <a:off x="5308612" y="2813037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3" name="Прямоугольник 492"/>
          <p:cNvSpPr/>
          <p:nvPr/>
        </p:nvSpPr>
        <p:spPr>
          <a:xfrm>
            <a:off x="5451487" y="3027349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4" name="Прямоугольник 493"/>
          <p:cNvSpPr/>
          <p:nvPr/>
        </p:nvSpPr>
        <p:spPr>
          <a:xfrm>
            <a:off x="5522924" y="2884474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5" name="Прямоугольник 494"/>
          <p:cNvSpPr/>
          <p:nvPr/>
        </p:nvSpPr>
        <p:spPr>
          <a:xfrm>
            <a:off x="5522924" y="2955912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6" name="Прямоугольник 495"/>
          <p:cNvSpPr/>
          <p:nvPr/>
        </p:nvSpPr>
        <p:spPr>
          <a:xfrm>
            <a:off x="5237174" y="2965437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7" name="Прямоугольник 496"/>
          <p:cNvSpPr/>
          <p:nvPr/>
        </p:nvSpPr>
        <p:spPr>
          <a:xfrm>
            <a:off x="5380049" y="2965437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8" name="Прямоугольник 497"/>
          <p:cNvSpPr/>
          <p:nvPr/>
        </p:nvSpPr>
        <p:spPr>
          <a:xfrm>
            <a:off x="5308612" y="2965437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9" name="Прямоугольник 498"/>
          <p:cNvSpPr/>
          <p:nvPr/>
        </p:nvSpPr>
        <p:spPr>
          <a:xfrm>
            <a:off x="5308612" y="2884474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0" name="Прямоугольник 499"/>
          <p:cNvSpPr/>
          <p:nvPr/>
        </p:nvSpPr>
        <p:spPr>
          <a:xfrm>
            <a:off x="5451487" y="2884474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1" name="Прямоугольник 500"/>
          <p:cNvSpPr/>
          <p:nvPr/>
        </p:nvSpPr>
        <p:spPr>
          <a:xfrm>
            <a:off x="5380049" y="2884474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2" name="Прямоугольник 501"/>
          <p:cNvSpPr/>
          <p:nvPr/>
        </p:nvSpPr>
        <p:spPr>
          <a:xfrm>
            <a:off x="5308612" y="2884474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3" name="Прямоугольник 502"/>
          <p:cNvSpPr/>
          <p:nvPr/>
        </p:nvSpPr>
        <p:spPr>
          <a:xfrm>
            <a:off x="5237174" y="2884474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4" name="Прямоугольник 503"/>
          <p:cNvSpPr/>
          <p:nvPr/>
        </p:nvSpPr>
        <p:spPr>
          <a:xfrm>
            <a:off x="5951549" y="3027349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5" name="Прямоугольник 504"/>
          <p:cNvSpPr/>
          <p:nvPr/>
        </p:nvSpPr>
        <p:spPr>
          <a:xfrm>
            <a:off x="5603887" y="2965437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506" name="Прямая соединительная линия 505"/>
          <p:cNvCxnSpPr/>
          <p:nvPr/>
        </p:nvCxnSpPr>
        <p:spPr>
          <a:xfrm rot="16200000" flipH="1">
            <a:off x="3786199" y="2357424"/>
            <a:ext cx="214313" cy="214313"/>
          </a:xfrm>
          <a:prstGeom prst="line">
            <a:avLst/>
          </a:prstGeom>
          <a:ln w="3810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Прямая соединительная линия 506"/>
          <p:cNvCxnSpPr/>
          <p:nvPr/>
        </p:nvCxnSpPr>
        <p:spPr>
          <a:xfrm rot="5400000" flipH="1" flipV="1">
            <a:off x="3786199" y="2357424"/>
            <a:ext cx="214313" cy="214313"/>
          </a:xfrm>
          <a:prstGeom prst="line">
            <a:avLst/>
          </a:prstGeom>
          <a:ln w="3810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Прямая соединительная линия 507"/>
          <p:cNvCxnSpPr/>
          <p:nvPr/>
        </p:nvCxnSpPr>
        <p:spPr>
          <a:xfrm rot="16200000" flipH="1">
            <a:off x="5857886" y="3929050"/>
            <a:ext cx="214313" cy="2143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Прямая соединительная линия 508"/>
          <p:cNvCxnSpPr/>
          <p:nvPr/>
        </p:nvCxnSpPr>
        <p:spPr>
          <a:xfrm rot="5400000" flipH="1" flipV="1">
            <a:off x="5857886" y="3929050"/>
            <a:ext cx="214313" cy="2143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Прямая соединительная линия 509"/>
          <p:cNvCxnSpPr/>
          <p:nvPr/>
        </p:nvCxnSpPr>
        <p:spPr>
          <a:xfrm rot="5400000">
            <a:off x="3071824" y="1928800"/>
            <a:ext cx="3571875" cy="285750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1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3" name="TextBox 512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19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857232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 </a:t>
            </a:r>
            <a:r>
              <a:rPr lang="en-US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средних. Общая идея</a:t>
            </a: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2655343" y="5786457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Длительность выброса, минуты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Text Box 7"/>
          <p:cNvSpPr txBox="1">
            <a:spLocks noChangeArrowheads="1"/>
          </p:cNvSpPr>
          <p:nvPr/>
        </p:nvSpPr>
        <p:spPr bwMode="auto">
          <a:xfrm rot="-5400000">
            <a:off x="-29664" y="3458663"/>
            <a:ext cx="44291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Время между выбросами, минуты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54" name="Прямая соединительная линия 253"/>
          <p:cNvCxnSpPr/>
          <p:nvPr/>
        </p:nvCxnSpPr>
        <p:spPr>
          <a:xfrm rot="5400000">
            <a:off x="3069681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Прямая соединительная линия 254"/>
          <p:cNvCxnSpPr/>
          <p:nvPr/>
        </p:nvCxnSpPr>
        <p:spPr>
          <a:xfrm rot="5400000">
            <a:off x="4498431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Прямая соединительная линия 255"/>
          <p:cNvCxnSpPr/>
          <p:nvPr/>
        </p:nvCxnSpPr>
        <p:spPr>
          <a:xfrm rot="5400000">
            <a:off x="3784056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Прямая соединительная линия 256"/>
          <p:cNvCxnSpPr/>
          <p:nvPr/>
        </p:nvCxnSpPr>
        <p:spPr>
          <a:xfrm rot="5400000">
            <a:off x="5212806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Прямая соединительная линия 257"/>
          <p:cNvCxnSpPr/>
          <p:nvPr/>
        </p:nvCxnSpPr>
        <p:spPr>
          <a:xfrm rot="5400000">
            <a:off x="5927181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Прямая соединительная линия 258"/>
          <p:cNvCxnSpPr/>
          <p:nvPr/>
        </p:nvCxnSpPr>
        <p:spPr>
          <a:xfrm rot="5400000">
            <a:off x="6641556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Прямая соединительная линия 259"/>
          <p:cNvCxnSpPr/>
          <p:nvPr/>
        </p:nvCxnSpPr>
        <p:spPr>
          <a:xfrm rot="10800000">
            <a:off x="2714081" y="5313380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Прямая соединительная линия 260"/>
          <p:cNvCxnSpPr/>
          <p:nvPr/>
        </p:nvCxnSpPr>
        <p:spPr>
          <a:xfrm rot="10800000">
            <a:off x="2714081" y="4670443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Прямая соединительная линия 261"/>
          <p:cNvCxnSpPr/>
          <p:nvPr/>
        </p:nvCxnSpPr>
        <p:spPr>
          <a:xfrm rot="10800000">
            <a:off x="2714081" y="4027505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Прямая соединительная линия 262"/>
          <p:cNvCxnSpPr/>
          <p:nvPr/>
        </p:nvCxnSpPr>
        <p:spPr>
          <a:xfrm rot="10800000">
            <a:off x="2714081" y="3384568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Прямая соединительная линия 263"/>
          <p:cNvCxnSpPr/>
          <p:nvPr/>
        </p:nvCxnSpPr>
        <p:spPr>
          <a:xfrm rot="10800000">
            <a:off x="2714081" y="2741630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Прямая соединительная линия 264"/>
          <p:cNvCxnSpPr/>
          <p:nvPr/>
        </p:nvCxnSpPr>
        <p:spPr>
          <a:xfrm rot="10800000">
            <a:off x="2714081" y="2098693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Прямая со стрелкой 266"/>
          <p:cNvCxnSpPr/>
          <p:nvPr/>
        </p:nvCxnSpPr>
        <p:spPr>
          <a:xfrm rot="16200000" flipV="1">
            <a:off x="784872" y="3442909"/>
            <a:ext cx="4029869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 стрелкой 267"/>
          <p:cNvCxnSpPr/>
          <p:nvPr/>
        </p:nvCxnSpPr>
        <p:spPr>
          <a:xfrm>
            <a:off x="2799806" y="5456255"/>
            <a:ext cx="4286250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 Box 7"/>
          <p:cNvSpPr txBox="1">
            <a:spLocks noChangeArrowheads="1"/>
          </p:cNvSpPr>
          <p:nvPr/>
        </p:nvSpPr>
        <p:spPr bwMode="auto">
          <a:xfrm>
            <a:off x="2299743" y="5070493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0" name="Text Box 7"/>
          <p:cNvSpPr txBox="1">
            <a:spLocks noChangeArrowheads="1"/>
          </p:cNvSpPr>
          <p:nvPr/>
        </p:nvSpPr>
        <p:spPr bwMode="auto">
          <a:xfrm>
            <a:off x="2299743" y="4427555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1" name="Text Box 7"/>
          <p:cNvSpPr txBox="1">
            <a:spLocks noChangeArrowheads="1"/>
          </p:cNvSpPr>
          <p:nvPr/>
        </p:nvSpPr>
        <p:spPr bwMode="auto">
          <a:xfrm>
            <a:off x="2299743" y="3784618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60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2" name="Text Box 7"/>
          <p:cNvSpPr txBox="1">
            <a:spLocks noChangeArrowheads="1"/>
          </p:cNvSpPr>
          <p:nvPr/>
        </p:nvSpPr>
        <p:spPr bwMode="auto">
          <a:xfrm>
            <a:off x="2299743" y="3141680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70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3" name="Text Box 7"/>
          <p:cNvSpPr txBox="1">
            <a:spLocks noChangeArrowheads="1"/>
          </p:cNvSpPr>
          <p:nvPr/>
        </p:nvSpPr>
        <p:spPr bwMode="auto">
          <a:xfrm>
            <a:off x="2299743" y="2498743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80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4" name="Text Box 7"/>
          <p:cNvSpPr txBox="1">
            <a:spLocks noChangeArrowheads="1"/>
          </p:cNvSpPr>
          <p:nvPr/>
        </p:nvSpPr>
        <p:spPr bwMode="auto">
          <a:xfrm>
            <a:off x="2299743" y="1855805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90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6" name="Text Box 7"/>
          <p:cNvSpPr txBox="1">
            <a:spLocks noChangeArrowheads="1"/>
          </p:cNvSpPr>
          <p:nvPr/>
        </p:nvSpPr>
        <p:spPr bwMode="auto">
          <a:xfrm>
            <a:off x="2942681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7" name="Text Box 7"/>
          <p:cNvSpPr txBox="1">
            <a:spLocks noChangeArrowheads="1"/>
          </p:cNvSpPr>
          <p:nvPr/>
        </p:nvSpPr>
        <p:spPr bwMode="auto">
          <a:xfrm>
            <a:off x="3657056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8" name="Text Box 7"/>
          <p:cNvSpPr txBox="1">
            <a:spLocks noChangeArrowheads="1"/>
          </p:cNvSpPr>
          <p:nvPr/>
        </p:nvSpPr>
        <p:spPr bwMode="auto">
          <a:xfrm>
            <a:off x="4371431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3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9" name="Text Box 7"/>
          <p:cNvSpPr txBox="1">
            <a:spLocks noChangeArrowheads="1"/>
          </p:cNvSpPr>
          <p:nvPr/>
        </p:nvSpPr>
        <p:spPr bwMode="auto">
          <a:xfrm>
            <a:off x="5085806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0" name="Text Box 7"/>
          <p:cNvSpPr txBox="1">
            <a:spLocks noChangeArrowheads="1"/>
          </p:cNvSpPr>
          <p:nvPr/>
        </p:nvSpPr>
        <p:spPr bwMode="auto">
          <a:xfrm>
            <a:off x="5800181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1" name="Text Box 7"/>
          <p:cNvSpPr txBox="1">
            <a:spLocks noChangeArrowheads="1"/>
          </p:cNvSpPr>
          <p:nvPr/>
        </p:nvSpPr>
        <p:spPr bwMode="auto">
          <a:xfrm>
            <a:off x="6514556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6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10" name="Прямоугольник 509"/>
          <p:cNvSpPr/>
          <p:nvPr/>
        </p:nvSpPr>
        <p:spPr>
          <a:xfrm>
            <a:off x="4237035" y="367030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1" name="Прямоугольник 510"/>
          <p:cNvSpPr/>
          <p:nvPr/>
        </p:nvSpPr>
        <p:spPr>
          <a:xfrm>
            <a:off x="4094160" y="331311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2" name="Прямоугольник 511"/>
          <p:cNvSpPr/>
          <p:nvPr/>
        </p:nvSpPr>
        <p:spPr>
          <a:xfrm>
            <a:off x="3879848" y="352742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3" name="Прямоугольник 512"/>
          <p:cNvSpPr/>
          <p:nvPr/>
        </p:nvSpPr>
        <p:spPr>
          <a:xfrm>
            <a:off x="3879848" y="367030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4" name="Прямоугольник 513"/>
          <p:cNvSpPr/>
          <p:nvPr/>
        </p:nvSpPr>
        <p:spPr>
          <a:xfrm>
            <a:off x="4522785" y="388461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5" name="Прямоугольник 514"/>
          <p:cNvSpPr/>
          <p:nvPr/>
        </p:nvSpPr>
        <p:spPr>
          <a:xfrm>
            <a:off x="4165598" y="388461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6" name="Прямоугольник 515"/>
          <p:cNvSpPr/>
          <p:nvPr/>
        </p:nvSpPr>
        <p:spPr>
          <a:xfrm>
            <a:off x="4022723" y="388461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7" name="Прямоугольник 516"/>
          <p:cNvSpPr/>
          <p:nvPr/>
        </p:nvSpPr>
        <p:spPr>
          <a:xfrm>
            <a:off x="4094160" y="381317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8" name="Прямоугольник 517"/>
          <p:cNvSpPr/>
          <p:nvPr/>
        </p:nvSpPr>
        <p:spPr>
          <a:xfrm>
            <a:off x="4022723" y="374173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9" name="Прямоугольник 518"/>
          <p:cNvSpPr/>
          <p:nvPr/>
        </p:nvSpPr>
        <p:spPr>
          <a:xfrm>
            <a:off x="4094160" y="367030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0" name="Прямоугольник 519"/>
          <p:cNvSpPr/>
          <p:nvPr/>
        </p:nvSpPr>
        <p:spPr>
          <a:xfrm>
            <a:off x="4379910" y="424180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1" name="Прямоугольник 520"/>
          <p:cNvSpPr/>
          <p:nvPr/>
        </p:nvSpPr>
        <p:spPr>
          <a:xfrm>
            <a:off x="4451348" y="431323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22" name="Прямоугольник 521"/>
          <p:cNvSpPr/>
          <p:nvPr/>
        </p:nvSpPr>
        <p:spPr>
          <a:xfrm>
            <a:off x="4237035" y="445611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3" name="Прямоугольник 522"/>
          <p:cNvSpPr/>
          <p:nvPr/>
        </p:nvSpPr>
        <p:spPr>
          <a:xfrm>
            <a:off x="3522660" y="374173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4" name="Прямоугольник 523"/>
          <p:cNvSpPr/>
          <p:nvPr/>
        </p:nvSpPr>
        <p:spPr>
          <a:xfrm>
            <a:off x="3594098" y="388461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5" name="Прямоугольник 524"/>
          <p:cNvSpPr/>
          <p:nvPr/>
        </p:nvSpPr>
        <p:spPr>
          <a:xfrm>
            <a:off x="3675060" y="381317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6" name="Прямоугольник 525"/>
          <p:cNvSpPr/>
          <p:nvPr/>
        </p:nvSpPr>
        <p:spPr>
          <a:xfrm>
            <a:off x="3808410" y="389413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7" name="Прямоугольник 526"/>
          <p:cNvSpPr/>
          <p:nvPr/>
        </p:nvSpPr>
        <p:spPr>
          <a:xfrm>
            <a:off x="3451223" y="452755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8" name="Прямоугольник 527"/>
          <p:cNvSpPr/>
          <p:nvPr/>
        </p:nvSpPr>
        <p:spPr>
          <a:xfrm>
            <a:off x="3808410" y="509905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9" name="Прямоугольник 528"/>
          <p:cNvSpPr/>
          <p:nvPr/>
        </p:nvSpPr>
        <p:spPr>
          <a:xfrm>
            <a:off x="4022723" y="409892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0" name="Прямоугольник 529"/>
          <p:cNvSpPr/>
          <p:nvPr/>
        </p:nvSpPr>
        <p:spPr>
          <a:xfrm>
            <a:off x="3951285" y="402748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1" name="Прямоугольник 530"/>
          <p:cNvSpPr/>
          <p:nvPr/>
        </p:nvSpPr>
        <p:spPr>
          <a:xfrm>
            <a:off x="3951285" y="409892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2" name="Прямоугольник 531"/>
          <p:cNvSpPr/>
          <p:nvPr/>
        </p:nvSpPr>
        <p:spPr>
          <a:xfrm>
            <a:off x="3879848" y="402748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3" name="Прямоугольник 532"/>
          <p:cNvSpPr/>
          <p:nvPr/>
        </p:nvSpPr>
        <p:spPr>
          <a:xfrm>
            <a:off x="3665535" y="402748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4" name="Прямоугольник 533"/>
          <p:cNvSpPr/>
          <p:nvPr/>
        </p:nvSpPr>
        <p:spPr>
          <a:xfrm>
            <a:off x="3817935" y="402748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5" name="Прямоугольник 534"/>
          <p:cNvSpPr/>
          <p:nvPr/>
        </p:nvSpPr>
        <p:spPr>
          <a:xfrm>
            <a:off x="3879848" y="417036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6" name="Прямоугольник 535"/>
          <p:cNvSpPr/>
          <p:nvPr/>
        </p:nvSpPr>
        <p:spPr>
          <a:xfrm>
            <a:off x="3808410" y="409892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7" name="Прямоугольник 536"/>
          <p:cNvSpPr/>
          <p:nvPr/>
        </p:nvSpPr>
        <p:spPr>
          <a:xfrm>
            <a:off x="3736973" y="409892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8" name="Прямоугольник 537"/>
          <p:cNvSpPr/>
          <p:nvPr/>
        </p:nvSpPr>
        <p:spPr>
          <a:xfrm>
            <a:off x="3808410" y="417988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9" name="Прямоугольник 538"/>
          <p:cNvSpPr/>
          <p:nvPr/>
        </p:nvSpPr>
        <p:spPr>
          <a:xfrm>
            <a:off x="3665535" y="417988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0" name="Прямоугольник 539"/>
          <p:cNvSpPr/>
          <p:nvPr/>
        </p:nvSpPr>
        <p:spPr>
          <a:xfrm>
            <a:off x="3665535" y="409892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1" name="Прямоугольник 540"/>
          <p:cNvSpPr/>
          <p:nvPr/>
        </p:nvSpPr>
        <p:spPr>
          <a:xfrm>
            <a:off x="3594098" y="417036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2" name="Прямоугольник 541"/>
          <p:cNvSpPr/>
          <p:nvPr/>
        </p:nvSpPr>
        <p:spPr>
          <a:xfrm>
            <a:off x="3594098" y="409892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3" name="Прямоугольник 542"/>
          <p:cNvSpPr/>
          <p:nvPr/>
        </p:nvSpPr>
        <p:spPr>
          <a:xfrm>
            <a:off x="3594098" y="438467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4" name="Прямоугольник 543"/>
          <p:cNvSpPr/>
          <p:nvPr/>
        </p:nvSpPr>
        <p:spPr>
          <a:xfrm>
            <a:off x="3665535" y="431323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5" name="Прямоугольник 544"/>
          <p:cNvSpPr/>
          <p:nvPr/>
        </p:nvSpPr>
        <p:spPr>
          <a:xfrm>
            <a:off x="3736973" y="424180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6" name="Прямоугольник 545"/>
          <p:cNvSpPr/>
          <p:nvPr/>
        </p:nvSpPr>
        <p:spPr>
          <a:xfrm>
            <a:off x="3817935" y="431323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7" name="Прямоугольник 546"/>
          <p:cNvSpPr/>
          <p:nvPr/>
        </p:nvSpPr>
        <p:spPr>
          <a:xfrm>
            <a:off x="3736973" y="431323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8" name="Прямоугольник 547"/>
          <p:cNvSpPr/>
          <p:nvPr/>
        </p:nvSpPr>
        <p:spPr>
          <a:xfrm>
            <a:off x="3951285" y="431323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9" name="Прямоугольник 548"/>
          <p:cNvSpPr/>
          <p:nvPr/>
        </p:nvSpPr>
        <p:spPr>
          <a:xfrm>
            <a:off x="3951285" y="438467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0" name="Прямоугольник 549"/>
          <p:cNvSpPr/>
          <p:nvPr/>
        </p:nvSpPr>
        <p:spPr>
          <a:xfrm>
            <a:off x="4022723" y="431323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1" name="Прямоугольник 550"/>
          <p:cNvSpPr/>
          <p:nvPr/>
        </p:nvSpPr>
        <p:spPr>
          <a:xfrm>
            <a:off x="4094160" y="445611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2" name="Прямоугольник 551"/>
          <p:cNvSpPr/>
          <p:nvPr/>
        </p:nvSpPr>
        <p:spPr>
          <a:xfrm>
            <a:off x="4094160" y="438467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3" name="Прямоугольник 552"/>
          <p:cNvSpPr/>
          <p:nvPr/>
        </p:nvSpPr>
        <p:spPr>
          <a:xfrm>
            <a:off x="3817935" y="445611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4" name="Прямоугольник 553"/>
          <p:cNvSpPr/>
          <p:nvPr/>
        </p:nvSpPr>
        <p:spPr>
          <a:xfrm>
            <a:off x="3665535" y="438467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5" name="Прямоугольник 554"/>
          <p:cNvSpPr/>
          <p:nvPr/>
        </p:nvSpPr>
        <p:spPr>
          <a:xfrm>
            <a:off x="3736973" y="438467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6" name="Прямоугольник 555"/>
          <p:cNvSpPr/>
          <p:nvPr/>
        </p:nvSpPr>
        <p:spPr>
          <a:xfrm>
            <a:off x="3665535" y="445611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7" name="Прямоугольник 556"/>
          <p:cNvSpPr/>
          <p:nvPr/>
        </p:nvSpPr>
        <p:spPr>
          <a:xfrm>
            <a:off x="3736973" y="445611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8" name="Прямоугольник 557"/>
          <p:cNvSpPr/>
          <p:nvPr/>
        </p:nvSpPr>
        <p:spPr>
          <a:xfrm>
            <a:off x="3817935" y="452755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9" name="Прямоугольник 558"/>
          <p:cNvSpPr/>
          <p:nvPr/>
        </p:nvSpPr>
        <p:spPr>
          <a:xfrm>
            <a:off x="3736973" y="452755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0" name="Прямоугольник 559"/>
          <p:cNvSpPr/>
          <p:nvPr/>
        </p:nvSpPr>
        <p:spPr>
          <a:xfrm>
            <a:off x="3594098" y="452755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1" name="Прямоугольник 560"/>
          <p:cNvSpPr/>
          <p:nvPr/>
        </p:nvSpPr>
        <p:spPr>
          <a:xfrm>
            <a:off x="3665535" y="452755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2" name="Прямоугольник 561"/>
          <p:cNvSpPr/>
          <p:nvPr/>
        </p:nvSpPr>
        <p:spPr>
          <a:xfrm>
            <a:off x="3817935" y="459898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3" name="Прямоугольник 562"/>
          <p:cNvSpPr/>
          <p:nvPr/>
        </p:nvSpPr>
        <p:spPr>
          <a:xfrm>
            <a:off x="3736973" y="459898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4" name="Прямоугольник 563"/>
          <p:cNvSpPr/>
          <p:nvPr/>
        </p:nvSpPr>
        <p:spPr>
          <a:xfrm>
            <a:off x="3665535" y="459898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5" name="Прямоугольник 564"/>
          <p:cNvSpPr/>
          <p:nvPr/>
        </p:nvSpPr>
        <p:spPr>
          <a:xfrm>
            <a:off x="3665535" y="467042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6" name="Прямоугольник 565"/>
          <p:cNvSpPr/>
          <p:nvPr/>
        </p:nvSpPr>
        <p:spPr>
          <a:xfrm>
            <a:off x="3736973" y="467042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7" name="Прямоугольник 566"/>
          <p:cNvSpPr/>
          <p:nvPr/>
        </p:nvSpPr>
        <p:spPr>
          <a:xfrm>
            <a:off x="3817935" y="474186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8" name="Прямоугольник 567"/>
          <p:cNvSpPr/>
          <p:nvPr/>
        </p:nvSpPr>
        <p:spPr>
          <a:xfrm>
            <a:off x="3951285" y="475138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9" name="Прямоугольник 568"/>
          <p:cNvSpPr/>
          <p:nvPr/>
        </p:nvSpPr>
        <p:spPr>
          <a:xfrm>
            <a:off x="3879848" y="467042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0" name="Прямоугольник 569"/>
          <p:cNvSpPr/>
          <p:nvPr/>
        </p:nvSpPr>
        <p:spPr>
          <a:xfrm>
            <a:off x="3879848" y="474186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1" name="Прямоугольник 570"/>
          <p:cNvSpPr/>
          <p:nvPr/>
        </p:nvSpPr>
        <p:spPr>
          <a:xfrm>
            <a:off x="3879848" y="488473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2" name="Прямоугольник 571"/>
          <p:cNvSpPr/>
          <p:nvPr/>
        </p:nvSpPr>
        <p:spPr>
          <a:xfrm>
            <a:off x="3951285" y="495617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3" name="Прямоугольник 572"/>
          <p:cNvSpPr/>
          <p:nvPr/>
        </p:nvSpPr>
        <p:spPr>
          <a:xfrm>
            <a:off x="4094160" y="481330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4" name="Прямоугольник 573"/>
          <p:cNvSpPr/>
          <p:nvPr/>
        </p:nvSpPr>
        <p:spPr>
          <a:xfrm>
            <a:off x="3951285" y="467042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5" name="Прямоугольник 574"/>
          <p:cNvSpPr/>
          <p:nvPr/>
        </p:nvSpPr>
        <p:spPr>
          <a:xfrm>
            <a:off x="4022723" y="467042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6" name="Прямоугольник 575"/>
          <p:cNvSpPr/>
          <p:nvPr/>
        </p:nvSpPr>
        <p:spPr>
          <a:xfrm>
            <a:off x="4094160" y="467042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7" name="Прямоугольник 576"/>
          <p:cNvSpPr/>
          <p:nvPr/>
        </p:nvSpPr>
        <p:spPr>
          <a:xfrm>
            <a:off x="4022723" y="459898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8" name="Прямоугольник 577"/>
          <p:cNvSpPr/>
          <p:nvPr/>
        </p:nvSpPr>
        <p:spPr>
          <a:xfrm>
            <a:off x="3951285" y="459898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9" name="Прямоугольник 578"/>
          <p:cNvSpPr/>
          <p:nvPr/>
        </p:nvSpPr>
        <p:spPr>
          <a:xfrm>
            <a:off x="3951285" y="452755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0" name="Прямоугольник 579"/>
          <p:cNvSpPr/>
          <p:nvPr/>
        </p:nvSpPr>
        <p:spPr>
          <a:xfrm>
            <a:off x="3808410" y="495617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1" name="Прямоугольник 580"/>
          <p:cNvSpPr/>
          <p:nvPr/>
        </p:nvSpPr>
        <p:spPr>
          <a:xfrm>
            <a:off x="3736973" y="495617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2" name="Прямоугольник 581"/>
          <p:cNvSpPr/>
          <p:nvPr/>
        </p:nvSpPr>
        <p:spPr>
          <a:xfrm>
            <a:off x="3736973" y="488473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3" name="Прямоугольник 582"/>
          <p:cNvSpPr/>
          <p:nvPr/>
        </p:nvSpPr>
        <p:spPr>
          <a:xfrm>
            <a:off x="3736973" y="481330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4" name="Прямоугольник 583"/>
          <p:cNvSpPr/>
          <p:nvPr/>
        </p:nvSpPr>
        <p:spPr>
          <a:xfrm>
            <a:off x="3736973" y="475138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5" name="Прямоугольник 584"/>
          <p:cNvSpPr/>
          <p:nvPr/>
        </p:nvSpPr>
        <p:spPr>
          <a:xfrm>
            <a:off x="3665535" y="475138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6" name="Прямоугольник 585"/>
          <p:cNvSpPr/>
          <p:nvPr/>
        </p:nvSpPr>
        <p:spPr>
          <a:xfrm>
            <a:off x="3594098" y="475138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7" name="Прямоугольник 586"/>
          <p:cNvSpPr/>
          <p:nvPr/>
        </p:nvSpPr>
        <p:spPr>
          <a:xfrm>
            <a:off x="3665535" y="481330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8" name="Прямоугольник 587"/>
          <p:cNvSpPr/>
          <p:nvPr/>
        </p:nvSpPr>
        <p:spPr>
          <a:xfrm>
            <a:off x="3594098" y="481330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9" name="Прямоугольник 588"/>
          <p:cNvSpPr/>
          <p:nvPr/>
        </p:nvSpPr>
        <p:spPr>
          <a:xfrm>
            <a:off x="3665535" y="488473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0" name="Прямоугольник 589"/>
          <p:cNvSpPr/>
          <p:nvPr/>
        </p:nvSpPr>
        <p:spPr>
          <a:xfrm>
            <a:off x="3594098" y="488473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1" name="Прямоугольник 590"/>
          <p:cNvSpPr/>
          <p:nvPr/>
        </p:nvSpPr>
        <p:spPr>
          <a:xfrm>
            <a:off x="3665535" y="495617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2" name="Прямоугольник 591"/>
          <p:cNvSpPr/>
          <p:nvPr/>
        </p:nvSpPr>
        <p:spPr>
          <a:xfrm>
            <a:off x="3817935" y="475138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3" name="Прямоугольник 592"/>
          <p:cNvSpPr/>
          <p:nvPr/>
        </p:nvSpPr>
        <p:spPr>
          <a:xfrm>
            <a:off x="4879973" y="374173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4" name="Прямоугольник 593"/>
          <p:cNvSpPr/>
          <p:nvPr/>
        </p:nvSpPr>
        <p:spPr>
          <a:xfrm>
            <a:off x="5165723" y="374173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5" name="Прямоугольник 594"/>
          <p:cNvSpPr/>
          <p:nvPr/>
        </p:nvSpPr>
        <p:spPr>
          <a:xfrm>
            <a:off x="4808535" y="359886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6" name="Прямоугольник 595"/>
          <p:cNvSpPr/>
          <p:nvPr/>
        </p:nvSpPr>
        <p:spPr>
          <a:xfrm>
            <a:off x="4951410" y="359886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7" name="Прямоугольник 596"/>
          <p:cNvSpPr/>
          <p:nvPr/>
        </p:nvSpPr>
        <p:spPr>
          <a:xfrm>
            <a:off x="4594223" y="345598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8" name="Прямоугольник 597"/>
          <p:cNvSpPr/>
          <p:nvPr/>
        </p:nvSpPr>
        <p:spPr>
          <a:xfrm>
            <a:off x="4808535" y="352742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9" name="Прямоугольник 598"/>
          <p:cNvSpPr/>
          <p:nvPr/>
        </p:nvSpPr>
        <p:spPr>
          <a:xfrm>
            <a:off x="4808535" y="309880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0" name="Прямоугольник 599"/>
          <p:cNvSpPr/>
          <p:nvPr/>
        </p:nvSpPr>
        <p:spPr>
          <a:xfrm>
            <a:off x="4951410" y="317023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1" name="Прямоугольник 600"/>
          <p:cNvSpPr/>
          <p:nvPr/>
        </p:nvSpPr>
        <p:spPr>
          <a:xfrm>
            <a:off x="4960935" y="331311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2" name="Прямоугольник 601"/>
          <p:cNvSpPr/>
          <p:nvPr/>
        </p:nvSpPr>
        <p:spPr>
          <a:xfrm>
            <a:off x="5094285" y="331311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3" name="Прямоугольник 602"/>
          <p:cNvSpPr/>
          <p:nvPr/>
        </p:nvSpPr>
        <p:spPr>
          <a:xfrm>
            <a:off x="5380035" y="345598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4" name="Прямоугольник 603"/>
          <p:cNvSpPr/>
          <p:nvPr/>
        </p:nvSpPr>
        <p:spPr>
          <a:xfrm>
            <a:off x="5246685" y="338455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5" name="Прямоугольник 604"/>
          <p:cNvSpPr/>
          <p:nvPr/>
        </p:nvSpPr>
        <p:spPr>
          <a:xfrm>
            <a:off x="5451473" y="338455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6" name="Прямоугольник 605"/>
          <p:cNvSpPr/>
          <p:nvPr/>
        </p:nvSpPr>
        <p:spPr>
          <a:xfrm>
            <a:off x="5380035" y="338455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7" name="Прямоугольник 606"/>
          <p:cNvSpPr/>
          <p:nvPr/>
        </p:nvSpPr>
        <p:spPr>
          <a:xfrm>
            <a:off x="5308598" y="331311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8" name="Прямоугольник 607"/>
          <p:cNvSpPr/>
          <p:nvPr/>
        </p:nvSpPr>
        <p:spPr>
          <a:xfrm>
            <a:off x="5308598" y="338455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9" name="Прямоугольник 608"/>
          <p:cNvSpPr/>
          <p:nvPr/>
        </p:nvSpPr>
        <p:spPr>
          <a:xfrm>
            <a:off x="5594348" y="359886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0" name="Прямоугольник 609"/>
          <p:cNvSpPr/>
          <p:nvPr/>
        </p:nvSpPr>
        <p:spPr>
          <a:xfrm>
            <a:off x="6165848" y="174148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1" name="Прямоугольник 610"/>
          <p:cNvSpPr/>
          <p:nvPr/>
        </p:nvSpPr>
        <p:spPr>
          <a:xfrm>
            <a:off x="5951535" y="181292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2" name="Прямоугольник 611"/>
          <p:cNvSpPr/>
          <p:nvPr/>
        </p:nvSpPr>
        <p:spPr>
          <a:xfrm>
            <a:off x="5808660" y="188436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3" name="Прямоугольник 612"/>
          <p:cNvSpPr/>
          <p:nvPr/>
        </p:nvSpPr>
        <p:spPr>
          <a:xfrm>
            <a:off x="5665785" y="195580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4" name="Прямоугольник 613"/>
          <p:cNvSpPr/>
          <p:nvPr/>
        </p:nvSpPr>
        <p:spPr>
          <a:xfrm>
            <a:off x="5380035" y="203676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5" name="Прямоугольник 614"/>
          <p:cNvSpPr/>
          <p:nvPr/>
        </p:nvSpPr>
        <p:spPr>
          <a:xfrm>
            <a:off x="5380035" y="188436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6" name="Прямоугольник 615"/>
          <p:cNvSpPr/>
          <p:nvPr/>
        </p:nvSpPr>
        <p:spPr>
          <a:xfrm>
            <a:off x="5308598" y="217011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7" name="Прямоугольник 616"/>
          <p:cNvSpPr/>
          <p:nvPr/>
        </p:nvSpPr>
        <p:spPr>
          <a:xfrm>
            <a:off x="5460998" y="224155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8" name="Прямоугольник 617"/>
          <p:cNvSpPr/>
          <p:nvPr/>
        </p:nvSpPr>
        <p:spPr>
          <a:xfrm>
            <a:off x="5451473" y="238442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9" name="Прямоугольник 618"/>
          <p:cNvSpPr/>
          <p:nvPr/>
        </p:nvSpPr>
        <p:spPr>
          <a:xfrm>
            <a:off x="5603873" y="238442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0" name="Прямоугольник 619"/>
          <p:cNvSpPr/>
          <p:nvPr/>
        </p:nvSpPr>
        <p:spPr>
          <a:xfrm>
            <a:off x="5022848" y="245586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1" name="Прямоугольник 620"/>
          <p:cNvSpPr/>
          <p:nvPr/>
        </p:nvSpPr>
        <p:spPr>
          <a:xfrm>
            <a:off x="4951410" y="231298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2" name="Прямоугольник 621"/>
          <p:cNvSpPr/>
          <p:nvPr/>
        </p:nvSpPr>
        <p:spPr>
          <a:xfrm>
            <a:off x="4808535" y="252730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3" name="Прямоугольник 622"/>
          <p:cNvSpPr/>
          <p:nvPr/>
        </p:nvSpPr>
        <p:spPr>
          <a:xfrm>
            <a:off x="5022848" y="252730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4" name="Прямоугольник 623"/>
          <p:cNvSpPr/>
          <p:nvPr/>
        </p:nvSpPr>
        <p:spPr>
          <a:xfrm>
            <a:off x="4879973" y="288448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5" name="Прямоугольник 624"/>
          <p:cNvSpPr/>
          <p:nvPr/>
        </p:nvSpPr>
        <p:spPr>
          <a:xfrm>
            <a:off x="5022848" y="281305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6" name="Прямоугольник 625"/>
          <p:cNvSpPr/>
          <p:nvPr/>
        </p:nvSpPr>
        <p:spPr>
          <a:xfrm>
            <a:off x="5094285" y="281305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7" name="Прямоугольник 626"/>
          <p:cNvSpPr/>
          <p:nvPr/>
        </p:nvSpPr>
        <p:spPr>
          <a:xfrm>
            <a:off x="5165723" y="288448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8" name="Прямоугольник 627"/>
          <p:cNvSpPr/>
          <p:nvPr/>
        </p:nvSpPr>
        <p:spPr>
          <a:xfrm>
            <a:off x="5094285" y="302736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9" name="Прямоугольник 628"/>
          <p:cNvSpPr/>
          <p:nvPr/>
        </p:nvSpPr>
        <p:spPr>
          <a:xfrm>
            <a:off x="5165723" y="309880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0" name="Прямоугольник 629"/>
          <p:cNvSpPr/>
          <p:nvPr/>
        </p:nvSpPr>
        <p:spPr>
          <a:xfrm>
            <a:off x="5165723" y="302736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1" name="Прямоугольник 630"/>
          <p:cNvSpPr/>
          <p:nvPr/>
        </p:nvSpPr>
        <p:spPr>
          <a:xfrm>
            <a:off x="5380035" y="317976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2" name="Прямоугольник 631"/>
          <p:cNvSpPr/>
          <p:nvPr/>
        </p:nvSpPr>
        <p:spPr>
          <a:xfrm>
            <a:off x="5522910" y="324167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3" name="Прямоугольник 632"/>
          <p:cNvSpPr/>
          <p:nvPr/>
        </p:nvSpPr>
        <p:spPr>
          <a:xfrm>
            <a:off x="5880098" y="317023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4" name="Прямоугольник 633"/>
          <p:cNvSpPr/>
          <p:nvPr/>
        </p:nvSpPr>
        <p:spPr>
          <a:xfrm>
            <a:off x="5675310" y="317023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5" name="Прямоугольник 634"/>
          <p:cNvSpPr/>
          <p:nvPr/>
        </p:nvSpPr>
        <p:spPr>
          <a:xfrm>
            <a:off x="5522910" y="317023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6" name="Прямоугольник 635"/>
          <p:cNvSpPr/>
          <p:nvPr/>
        </p:nvSpPr>
        <p:spPr>
          <a:xfrm>
            <a:off x="5594348" y="309880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7" name="Прямоугольник 636"/>
          <p:cNvSpPr/>
          <p:nvPr/>
        </p:nvSpPr>
        <p:spPr>
          <a:xfrm>
            <a:off x="5665785" y="309880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8" name="Прямоугольник 637"/>
          <p:cNvSpPr/>
          <p:nvPr/>
        </p:nvSpPr>
        <p:spPr>
          <a:xfrm>
            <a:off x="5808660" y="309880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9" name="Прямоугольник 638"/>
          <p:cNvSpPr/>
          <p:nvPr/>
        </p:nvSpPr>
        <p:spPr>
          <a:xfrm>
            <a:off x="5880098" y="309880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0" name="Прямоугольник 639"/>
          <p:cNvSpPr/>
          <p:nvPr/>
        </p:nvSpPr>
        <p:spPr>
          <a:xfrm>
            <a:off x="6094410" y="302736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1" name="Прямоугольник 640"/>
          <p:cNvSpPr/>
          <p:nvPr/>
        </p:nvSpPr>
        <p:spPr>
          <a:xfrm>
            <a:off x="6165848" y="295592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2" name="Прямоугольник 641"/>
          <p:cNvSpPr/>
          <p:nvPr/>
        </p:nvSpPr>
        <p:spPr>
          <a:xfrm>
            <a:off x="5665785" y="209867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3" name="Прямоугольник 642"/>
          <p:cNvSpPr/>
          <p:nvPr/>
        </p:nvSpPr>
        <p:spPr>
          <a:xfrm>
            <a:off x="5594348" y="209867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4" name="Прямоугольник 643"/>
          <p:cNvSpPr/>
          <p:nvPr/>
        </p:nvSpPr>
        <p:spPr>
          <a:xfrm>
            <a:off x="5594348" y="217011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5" name="Прямоугольник 644"/>
          <p:cNvSpPr/>
          <p:nvPr/>
        </p:nvSpPr>
        <p:spPr>
          <a:xfrm>
            <a:off x="5594348" y="224155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6" name="Прямоугольник 645"/>
          <p:cNvSpPr/>
          <p:nvPr/>
        </p:nvSpPr>
        <p:spPr>
          <a:xfrm>
            <a:off x="5665785" y="231298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7" name="Прямоугольник 646"/>
          <p:cNvSpPr/>
          <p:nvPr/>
        </p:nvSpPr>
        <p:spPr>
          <a:xfrm>
            <a:off x="5880098" y="224155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8" name="Прямоугольник 647"/>
          <p:cNvSpPr/>
          <p:nvPr/>
        </p:nvSpPr>
        <p:spPr>
          <a:xfrm>
            <a:off x="5808660" y="224155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9" name="Прямоугольник 648"/>
          <p:cNvSpPr/>
          <p:nvPr/>
        </p:nvSpPr>
        <p:spPr>
          <a:xfrm>
            <a:off x="5951535" y="209867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0" name="Прямоугольник 649"/>
          <p:cNvSpPr/>
          <p:nvPr/>
        </p:nvSpPr>
        <p:spPr>
          <a:xfrm>
            <a:off x="5880098" y="209867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1" name="Прямоугольник 650"/>
          <p:cNvSpPr/>
          <p:nvPr/>
        </p:nvSpPr>
        <p:spPr>
          <a:xfrm>
            <a:off x="5808660" y="209867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2" name="Прямоугольник 651"/>
          <p:cNvSpPr/>
          <p:nvPr/>
        </p:nvSpPr>
        <p:spPr>
          <a:xfrm>
            <a:off x="6094410" y="224155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3" name="Прямоугольник 652"/>
          <p:cNvSpPr/>
          <p:nvPr/>
        </p:nvSpPr>
        <p:spPr>
          <a:xfrm>
            <a:off x="6022973" y="217011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4" name="Прямоугольник 653"/>
          <p:cNvSpPr/>
          <p:nvPr/>
        </p:nvSpPr>
        <p:spPr>
          <a:xfrm>
            <a:off x="6022973" y="224155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5" name="Прямоугольник 654"/>
          <p:cNvSpPr/>
          <p:nvPr/>
        </p:nvSpPr>
        <p:spPr>
          <a:xfrm>
            <a:off x="6022973" y="238442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6" name="Прямоугольник 655"/>
          <p:cNvSpPr/>
          <p:nvPr/>
        </p:nvSpPr>
        <p:spPr>
          <a:xfrm>
            <a:off x="5951535" y="238442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7" name="Прямоугольник 656"/>
          <p:cNvSpPr/>
          <p:nvPr/>
        </p:nvSpPr>
        <p:spPr>
          <a:xfrm>
            <a:off x="5308598" y="231298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8" name="Прямоугольник 657"/>
          <p:cNvSpPr/>
          <p:nvPr/>
        </p:nvSpPr>
        <p:spPr>
          <a:xfrm>
            <a:off x="5308598" y="238442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9" name="Прямоугольник 658"/>
          <p:cNvSpPr/>
          <p:nvPr/>
        </p:nvSpPr>
        <p:spPr>
          <a:xfrm>
            <a:off x="5237160" y="245586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0" name="Прямоугольник 659"/>
          <p:cNvSpPr/>
          <p:nvPr/>
        </p:nvSpPr>
        <p:spPr>
          <a:xfrm>
            <a:off x="5165723" y="252730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1" name="Прямоугольник 660"/>
          <p:cNvSpPr/>
          <p:nvPr/>
        </p:nvSpPr>
        <p:spPr>
          <a:xfrm>
            <a:off x="5237160" y="259873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2" name="Прямоугольник 661"/>
          <p:cNvSpPr/>
          <p:nvPr/>
        </p:nvSpPr>
        <p:spPr>
          <a:xfrm>
            <a:off x="5094285" y="267017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3" name="Прямоугольник 662"/>
          <p:cNvSpPr/>
          <p:nvPr/>
        </p:nvSpPr>
        <p:spPr>
          <a:xfrm>
            <a:off x="5165723" y="274161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4" name="Прямоугольник 663"/>
          <p:cNvSpPr/>
          <p:nvPr/>
        </p:nvSpPr>
        <p:spPr>
          <a:xfrm>
            <a:off x="5165723" y="267017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5" name="Прямоугольник 664"/>
          <p:cNvSpPr/>
          <p:nvPr/>
        </p:nvSpPr>
        <p:spPr>
          <a:xfrm>
            <a:off x="5380035" y="245586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6" name="Прямоугольник 665"/>
          <p:cNvSpPr/>
          <p:nvPr/>
        </p:nvSpPr>
        <p:spPr>
          <a:xfrm>
            <a:off x="5532435" y="252730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7" name="Прямоугольник 666"/>
          <p:cNvSpPr/>
          <p:nvPr/>
        </p:nvSpPr>
        <p:spPr>
          <a:xfrm>
            <a:off x="5451473" y="252730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8" name="Прямоугольник 667"/>
          <p:cNvSpPr/>
          <p:nvPr/>
        </p:nvSpPr>
        <p:spPr>
          <a:xfrm>
            <a:off x="5380035" y="259873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9" name="Прямоугольник 668"/>
          <p:cNvSpPr/>
          <p:nvPr/>
        </p:nvSpPr>
        <p:spPr>
          <a:xfrm>
            <a:off x="6022973" y="259873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0" name="Прямоугольник 669"/>
          <p:cNvSpPr/>
          <p:nvPr/>
        </p:nvSpPr>
        <p:spPr>
          <a:xfrm>
            <a:off x="5808660" y="238442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1" name="Прямоугольник 670"/>
          <p:cNvSpPr/>
          <p:nvPr/>
        </p:nvSpPr>
        <p:spPr>
          <a:xfrm>
            <a:off x="5737223" y="245586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2" name="Прямоугольник 671"/>
          <p:cNvSpPr/>
          <p:nvPr/>
        </p:nvSpPr>
        <p:spPr>
          <a:xfrm>
            <a:off x="5808660" y="245586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3" name="Прямоугольник 672"/>
          <p:cNvSpPr/>
          <p:nvPr/>
        </p:nvSpPr>
        <p:spPr>
          <a:xfrm>
            <a:off x="5880098" y="245586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4" name="Прямоугольник 673"/>
          <p:cNvSpPr/>
          <p:nvPr/>
        </p:nvSpPr>
        <p:spPr>
          <a:xfrm>
            <a:off x="5951535" y="259873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5" name="Прямоугольник 674"/>
          <p:cNvSpPr/>
          <p:nvPr/>
        </p:nvSpPr>
        <p:spPr>
          <a:xfrm>
            <a:off x="5880098" y="260826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6" name="Прямоугольник 675"/>
          <p:cNvSpPr/>
          <p:nvPr/>
        </p:nvSpPr>
        <p:spPr>
          <a:xfrm>
            <a:off x="5808660" y="260826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7" name="Прямоугольник 676"/>
          <p:cNvSpPr/>
          <p:nvPr/>
        </p:nvSpPr>
        <p:spPr>
          <a:xfrm>
            <a:off x="5951535" y="252730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8" name="Прямоугольник 677"/>
          <p:cNvSpPr/>
          <p:nvPr/>
        </p:nvSpPr>
        <p:spPr>
          <a:xfrm>
            <a:off x="5880098" y="252730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9" name="Прямоугольник 678"/>
          <p:cNvSpPr/>
          <p:nvPr/>
        </p:nvSpPr>
        <p:spPr>
          <a:xfrm>
            <a:off x="5808660" y="252730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0" name="Прямоугольник 679"/>
          <p:cNvSpPr/>
          <p:nvPr/>
        </p:nvSpPr>
        <p:spPr>
          <a:xfrm>
            <a:off x="5737223" y="252730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1" name="Прямоугольник 680"/>
          <p:cNvSpPr/>
          <p:nvPr/>
        </p:nvSpPr>
        <p:spPr>
          <a:xfrm>
            <a:off x="5451473" y="309880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2" name="Прямоугольник 681"/>
          <p:cNvSpPr/>
          <p:nvPr/>
        </p:nvSpPr>
        <p:spPr>
          <a:xfrm>
            <a:off x="6094410" y="295592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3" name="Прямоугольник 682"/>
          <p:cNvSpPr/>
          <p:nvPr/>
        </p:nvSpPr>
        <p:spPr>
          <a:xfrm>
            <a:off x="5951535" y="288448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4" name="Прямоугольник 683"/>
          <p:cNvSpPr/>
          <p:nvPr/>
        </p:nvSpPr>
        <p:spPr>
          <a:xfrm>
            <a:off x="5880098" y="295592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5" name="Прямоугольник 684"/>
          <p:cNvSpPr/>
          <p:nvPr/>
        </p:nvSpPr>
        <p:spPr>
          <a:xfrm>
            <a:off x="5961060" y="274161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6" name="Прямоугольник 685"/>
          <p:cNvSpPr/>
          <p:nvPr/>
        </p:nvSpPr>
        <p:spPr>
          <a:xfrm>
            <a:off x="5880098" y="274161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7" name="Прямоугольник 686"/>
          <p:cNvSpPr/>
          <p:nvPr/>
        </p:nvSpPr>
        <p:spPr>
          <a:xfrm>
            <a:off x="5808660" y="274161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8" name="Прямоугольник 687"/>
          <p:cNvSpPr/>
          <p:nvPr/>
        </p:nvSpPr>
        <p:spPr>
          <a:xfrm>
            <a:off x="5737223" y="274161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9" name="Прямоугольник 688"/>
          <p:cNvSpPr/>
          <p:nvPr/>
        </p:nvSpPr>
        <p:spPr>
          <a:xfrm>
            <a:off x="5737223" y="260826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0" name="Прямоугольник 689"/>
          <p:cNvSpPr/>
          <p:nvPr/>
        </p:nvSpPr>
        <p:spPr>
          <a:xfrm>
            <a:off x="5880098" y="267017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1" name="Прямоугольник 690"/>
          <p:cNvSpPr/>
          <p:nvPr/>
        </p:nvSpPr>
        <p:spPr>
          <a:xfrm>
            <a:off x="5737223" y="267017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2" name="Прямоугольник 691"/>
          <p:cNvSpPr/>
          <p:nvPr/>
        </p:nvSpPr>
        <p:spPr>
          <a:xfrm>
            <a:off x="5808660" y="267017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3" name="Прямоугольник 692"/>
          <p:cNvSpPr/>
          <p:nvPr/>
        </p:nvSpPr>
        <p:spPr>
          <a:xfrm>
            <a:off x="5665785" y="252730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4" name="Прямоугольник 693"/>
          <p:cNvSpPr/>
          <p:nvPr/>
        </p:nvSpPr>
        <p:spPr>
          <a:xfrm>
            <a:off x="5665785" y="260826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5" name="Прямоугольник 694"/>
          <p:cNvSpPr/>
          <p:nvPr/>
        </p:nvSpPr>
        <p:spPr>
          <a:xfrm>
            <a:off x="5665785" y="267017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6" name="Прямоугольник 695"/>
          <p:cNvSpPr/>
          <p:nvPr/>
        </p:nvSpPr>
        <p:spPr>
          <a:xfrm>
            <a:off x="5594348" y="260826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7" name="Прямоугольник 696"/>
          <p:cNvSpPr/>
          <p:nvPr/>
        </p:nvSpPr>
        <p:spPr>
          <a:xfrm>
            <a:off x="5522910" y="260826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8" name="Прямоугольник 697"/>
          <p:cNvSpPr/>
          <p:nvPr/>
        </p:nvSpPr>
        <p:spPr>
          <a:xfrm>
            <a:off x="5451473" y="260826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9" name="Прямоугольник 698"/>
          <p:cNvSpPr/>
          <p:nvPr/>
        </p:nvSpPr>
        <p:spPr>
          <a:xfrm>
            <a:off x="5594348" y="267017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0" name="Прямоугольник 699"/>
          <p:cNvSpPr/>
          <p:nvPr/>
        </p:nvSpPr>
        <p:spPr>
          <a:xfrm>
            <a:off x="5522910" y="267017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1" name="Прямоугольник 700"/>
          <p:cNvSpPr/>
          <p:nvPr/>
        </p:nvSpPr>
        <p:spPr>
          <a:xfrm>
            <a:off x="5451473" y="267017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2" name="Прямоугольник 701"/>
          <p:cNvSpPr/>
          <p:nvPr/>
        </p:nvSpPr>
        <p:spPr>
          <a:xfrm>
            <a:off x="5380035" y="267017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3" name="Прямоугольник 702"/>
          <p:cNvSpPr/>
          <p:nvPr/>
        </p:nvSpPr>
        <p:spPr>
          <a:xfrm>
            <a:off x="5380035" y="274161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4" name="Прямоугольник 703"/>
          <p:cNvSpPr/>
          <p:nvPr/>
        </p:nvSpPr>
        <p:spPr>
          <a:xfrm>
            <a:off x="5308598" y="274161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5" name="Прямоугольник 704"/>
          <p:cNvSpPr/>
          <p:nvPr/>
        </p:nvSpPr>
        <p:spPr>
          <a:xfrm>
            <a:off x="5594348" y="274161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6" name="Прямоугольник 705"/>
          <p:cNvSpPr/>
          <p:nvPr/>
        </p:nvSpPr>
        <p:spPr>
          <a:xfrm>
            <a:off x="5880098" y="288448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7" name="Прямоугольник 706"/>
          <p:cNvSpPr/>
          <p:nvPr/>
        </p:nvSpPr>
        <p:spPr>
          <a:xfrm>
            <a:off x="5808660" y="288448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8" name="Прямоугольник 707"/>
          <p:cNvSpPr/>
          <p:nvPr/>
        </p:nvSpPr>
        <p:spPr>
          <a:xfrm>
            <a:off x="5451473" y="281305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9" name="Прямоугольник 708"/>
          <p:cNvSpPr/>
          <p:nvPr/>
        </p:nvSpPr>
        <p:spPr>
          <a:xfrm>
            <a:off x="5522910" y="281305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0" name="Прямоугольник 709"/>
          <p:cNvSpPr/>
          <p:nvPr/>
        </p:nvSpPr>
        <p:spPr>
          <a:xfrm>
            <a:off x="5603873" y="281305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1" name="Прямоугольник 710"/>
          <p:cNvSpPr/>
          <p:nvPr/>
        </p:nvSpPr>
        <p:spPr>
          <a:xfrm>
            <a:off x="5665785" y="281305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2" name="Прямоугольник 711"/>
          <p:cNvSpPr/>
          <p:nvPr/>
        </p:nvSpPr>
        <p:spPr>
          <a:xfrm>
            <a:off x="5737223" y="281305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3" name="Прямоугольник 712"/>
          <p:cNvSpPr/>
          <p:nvPr/>
        </p:nvSpPr>
        <p:spPr>
          <a:xfrm>
            <a:off x="5737223" y="302736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4" name="Прямоугольник 713"/>
          <p:cNvSpPr/>
          <p:nvPr/>
        </p:nvSpPr>
        <p:spPr>
          <a:xfrm>
            <a:off x="5737223" y="288448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5" name="Прямоугольник 714"/>
          <p:cNvSpPr/>
          <p:nvPr/>
        </p:nvSpPr>
        <p:spPr>
          <a:xfrm>
            <a:off x="5737223" y="296545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6" name="Прямоугольник 715"/>
          <p:cNvSpPr/>
          <p:nvPr/>
        </p:nvSpPr>
        <p:spPr>
          <a:xfrm>
            <a:off x="5594348" y="288448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7" name="Прямоугольник 716"/>
          <p:cNvSpPr/>
          <p:nvPr/>
        </p:nvSpPr>
        <p:spPr>
          <a:xfrm>
            <a:off x="5603873" y="295592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8" name="Прямоугольник 717"/>
          <p:cNvSpPr/>
          <p:nvPr/>
        </p:nvSpPr>
        <p:spPr>
          <a:xfrm>
            <a:off x="5594348" y="302736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9" name="Прямоугольник 718"/>
          <p:cNvSpPr/>
          <p:nvPr/>
        </p:nvSpPr>
        <p:spPr>
          <a:xfrm>
            <a:off x="5665785" y="296545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0" name="Прямоугольник 719"/>
          <p:cNvSpPr/>
          <p:nvPr/>
        </p:nvSpPr>
        <p:spPr>
          <a:xfrm>
            <a:off x="5665785" y="288448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1" name="Прямоугольник 720"/>
          <p:cNvSpPr/>
          <p:nvPr/>
        </p:nvSpPr>
        <p:spPr>
          <a:xfrm>
            <a:off x="5380035" y="281305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2" name="Прямоугольник 721"/>
          <p:cNvSpPr/>
          <p:nvPr/>
        </p:nvSpPr>
        <p:spPr>
          <a:xfrm>
            <a:off x="5308598" y="281305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3" name="Прямоугольник 722"/>
          <p:cNvSpPr/>
          <p:nvPr/>
        </p:nvSpPr>
        <p:spPr>
          <a:xfrm>
            <a:off x="5451473" y="302736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4" name="Прямоугольник 723"/>
          <p:cNvSpPr/>
          <p:nvPr/>
        </p:nvSpPr>
        <p:spPr>
          <a:xfrm>
            <a:off x="5522910" y="288448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5" name="Прямоугольник 724"/>
          <p:cNvSpPr/>
          <p:nvPr/>
        </p:nvSpPr>
        <p:spPr>
          <a:xfrm>
            <a:off x="5522910" y="295592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6" name="Прямоугольник 725"/>
          <p:cNvSpPr/>
          <p:nvPr/>
        </p:nvSpPr>
        <p:spPr>
          <a:xfrm>
            <a:off x="5237160" y="296545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7" name="Прямоугольник 726"/>
          <p:cNvSpPr/>
          <p:nvPr/>
        </p:nvSpPr>
        <p:spPr>
          <a:xfrm>
            <a:off x="5380035" y="296545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8" name="Прямоугольник 727"/>
          <p:cNvSpPr/>
          <p:nvPr/>
        </p:nvSpPr>
        <p:spPr>
          <a:xfrm>
            <a:off x="5308598" y="296545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9" name="Прямоугольник 728"/>
          <p:cNvSpPr/>
          <p:nvPr/>
        </p:nvSpPr>
        <p:spPr>
          <a:xfrm>
            <a:off x="5308598" y="288448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30" name="Прямоугольник 729"/>
          <p:cNvSpPr/>
          <p:nvPr/>
        </p:nvSpPr>
        <p:spPr>
          <a:xfrm>
            <a:off x="5451473" y="288448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31" name="Прямоугольник 730"/>
          <p:cNvSpPr/>
          <p:nvPr/>
        </p:nvSpPr>
        <p:spPr>
          <a:xfrm>
            <a:off x="5380035" y="288448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32" name="Прямоугольник 731"/>
          <p:cNvSpPr/>
          <p:nvPr/>
        </p:nvSpPr>
        <p:spPr>
          <a:xfrm>
            <a:off x="5308598" y="288448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33" name="Прямоугольник 732"/>
          <p:cNvSpPr/>
          <p:nvPr/>
        </p:nvSpPr>
        <p:spPr>
          <a:xfrm>
            <a:off x="5237160" y="288448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34" name="Прямоугольник 733"/>
          <p:cNvSpPr/>
          <p:nvPr/>
        </p:nvSpPr>
        <p:spPr>
          <a:xfrm>
            <a:off x="5951535" y="302736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35" name="Прямоугольник 734"/>
          <p:cNvSpPr/>
          <p:nvPr/>
        </p:nvSpPr>
        <p:spPr>
          <a:xfrm>
            <a:off x="5603873" y="296545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736" name="Прямая соединительная линия 735"/>
          <p:cNvCxnSpPr/>
          <p:nvPr/>
        </p:nvCxnSpPr>
        <p:spPr>
          <a:xfrm rot="16200000" flipH="1">
            <a:off x="4214811" y="3571875"/>
            <a:ext cx="214312" cy="214313"/>
          </a:xfrm>
          <a:prstGeom prst="line">
            <a:avLst/>
          </a:prstGeom>
          <a:ln w="3810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Прямая соединительная линия 736"/>
          <p:cNvCxnSpPr/>
          <p:nvPr/>
        </p:nvCxnSpPr>
        <p:spPr>
          <a:xfrm rot="5400000" flipH="1" flipV="1">
            <a:off x="4214811" y="3571875"/>
            <a:ext cx="214312" cy="214313"/>
          </a:xfrm>
          <a:prstGeom prst="line">
            <a:avLst/>
          </a:prstGeom>
          <a:ln w="3810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Прямая соединительная линия 737"/>
          <p:cNvCxnSpPr/>
          <p:nvPr/>
        </p:nvCxnSpPr>
        <p:spPr>
          <a:xfrm rot="16200000" flipH="1">
            <a:off x="5500686" y="2857500"/>
            <a:ext cx="214312" cy="2143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Прямая соединительная линия 738"/>
          <p:cNvCxnSpPr/>
          <p:nvPr/>
        </p:nvCxnSpPr>
        <p:spPr>
          <a:xfrm rot="5400000" flipH="1" flipV="1">
            <a:off x="5500686" y="2857500"/>
            <a:ext cx="214312" cy="2143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3" name="TextBox 282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71406" y="928670"/>
            <a:ext cx="9001156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План на сегодня</a:t>
            </a:r>
          </a:p>
          <a:p>
            <a:pPr algn="ctr"/>
            <a:endParaRPr lang="ru-RU" sz="5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/>
            <a:endParaRPr lang="ru-RU" sz="2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Обучение без учителя</a:t>
            </a:r>
          </a:p>
          <a:p>
            <a:pPr marL="901700" indent="-36830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Кластеризация</a:t>
            </a:r>
          </a:p>
          <a:p>
            <a:pPr marL="901700" indent="-36830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Анализ главных компонент</a:t>
            </a:r>
          </a:p>
          <a:p>
            <a:pPr marL="514350" indent="-514350"/>
            <a:endParaRPr lang="ru-RU" sz="10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Алгоритм </a:t>
            </a:r>
            <a:r>
              <a:rPr lang="en-US" sz="28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K</a:t>
            </a:r>
            <a:r>
              <a:rPr lang="ru-RU" sz="28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-средних</a:t>
            </a:r>
          </a:p>
          <a:p>
            <a:pPr marL="901700" indent="-36830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Стоимостная функция</a:t>
            </a:r>
          </a:p>
          <a:p>
            <a:pPr marL="901700" indent="-36830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Случайная инициализация</a:t>
            </a:r>
          </a:p>
          <a:p>
            <a:pPr marL="901700" indent="-36830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Выбор числа кластеров</a:t>
            </a:r>
          </a:p>
          <a:p>
            <a:pPr marL="901700" indent="-368300">
              <a:buFont typeface="Wingdings" pitchFamily="2" charset="2"/>
              <a:buChar char="ü"/>
            </a:pP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Примеры использования алгоритма для обработки цифровых изображений</a:t>
            </a:r>
          </a:p>
          <a:p>
            <a:pPr>
              <a:buFont typeface="Wingdings" pitchFamily="2" charset="2"/>
              <a:buChar char="ü"/>
            </a:pPr>
            <a:endParaRPr lang="ru-RU" sz="10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indent="536575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Алгоритм сдвига среднего</a:t>
            </a:r>
          </a:p>
        </p:txBody>
      </p:sp>
      <p:sp>
        <p:nvSpPr>
          <p:cNvPr id="21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2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0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5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20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857232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 </a:t>
            </a:r>
            <a:r>
              <a:rPr lang="en-US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средних. Общая идея</a:t>
            </a: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2655343" y="5786457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Длительность выброса, минуты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Text Box 7"/>
          <p:cNvSpPr txBox="1">
            <a:spLocks noChangeArrowheads="1"/>
          </p:cNvSpPr>
          <p:nvPr/>
        </p:nvSpPr>
        <p:spPr bwMode="auto">
          <a:xfrm rot="-5400000">
            <a:off x="-29664" y="3458663"/>
            <a:ext cx="44291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Время между выбросами, минуты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54" name="Прямая соединительная линия 253"/>
          <p:cNvCxnSpPr/>
          <p:nvPr/>
        </p:nvCxnSpPr>
        <p:spPr>
          <a:xfrm rot="5400000">
            <a:off x="3069681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Прямая соединительная линия 254"/>
          <p:cNvCxnSpPr/>
          <p:nvPr/>
        </p:nvCxnSpPr>
        <p:spPr>
          <a:xfrm rot="5400000">
            <a:off x="4498431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Прямая соединительная линия 255"/>
          <p:cNvCxnSpPr/>
          <p:nvPr/>
        </p:nvCxnSpPr>
        <p:spPr>
          <a:xfrm rot="5400000">
            <a:off x="3784056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Прямая соединительная линия 256"/>
          <p:cNvCxnSpPr/>
          <p:nvPr/>
        </p:nvCxnSpPr>
        <p:spPr>
          <a:xfrm rot="5400000">
            <a:off x="5212806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Прямая соединительная линия 257"/>
          <p:cNvCxnSpPr/>
          <p:nvPr/>
        </p:nvCxnSpPr>
        <p:spPr>
          <a:xfrm rot="5400000">
            <a:off x="5927181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Прямая соединительная линия 258"/>
          <p:cNvCxnSpPr/>
          <p:nvPr/>
        </p:nvCxnSpPr>
        <p:spPr>
          <a:xfrm rot="5400000">
            <a:off x="6641556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Прямая соединительная линия 259"/>
          <p:cNvCxnSpPr/>
          <p:nvPr/>
        </p:nvCxnSpPr>
        <p:spPr>
          <a:xfrm rot="10800000">
            <a:off x="2714081" y="5313380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Прямая соединительная линия 260"/>
          <p:cNvCxnSpPr/>
          <p:nvPr/>
        </p:nvCxnSpPr>
        <p:spPr>
          <a:xfrm rot="10800000">
            <a:off x="2714081" y="4670443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Прямая соединительная линия 261"/>
          <p:cNvCxnSpPr/>
          <p:nvPr/>
        </p:nvCxnSpPr>
        <p:spPr>
          <a:xfrm rot="10800000">
            <a:off x="2714081" y="4027505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Прямая соединительная линия 262"/>
          <p:cNvCxnSpPr/>
          <p:nvPr/>
        </p:nvCxnSpPr>
        <p:spPr>
          <a:xfrm rot="10800000">
            <a:off x="2714081" y="3384568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Прямая соединительная линия 263"/>
          <p:cNvCxnSpPr/>
          <p:nvPr/>
        </p:nvCxnSpPr>
        <p:spPr>
          <a:xfrm rot="10800000">
            <a:off x="2714081" y="2741630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Прямая соединительная линия 264"/>
          <p:cNvCxnSpPr/>
          <p:nvPr/>
        </p:nvCxnSpPr>
        <p:spPr>
          <a:xfrm rot="10800000">
            <a:off x="2714081" y="2098693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Прямая со стрелкой 266"/>
          <p:cNvCxnSpPr/>
          <p:nvPr/>
        </p:nvCxnSpPr>
        <p:spPr>
          <a:xfrm rot="16200000" flipV="1">
            <a:off x="784872" y="3442909"/>
            <a:ext cx="4029869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 стрелкой 267"/>
          <p:cNvCxnSpPr/>
          <p:nvPr/>
        </p:nvCxnSpPr>
        <p:spPr>
          <a:xfrm>
            <a:off x="2799806" y="5456255"/>
            <a:ext cx="4286250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 Box 7"/>
          <p:cNvSpPr txBox="1">
            <a:spLocks noChangeArrowheads="1"/>
          </p:cNvSpPr>
          <p:nvPr/>
        </p:nvSpPr>
        <p:spPr bwMode="auto">
          <a:xfrm>
            <a:off x="2299743" y="5070493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0" name="Text Box 7"/>
          <p:cNvSpPr txBox="1">
            <a:spLocks noChangeArrowheads="1"/>
          </p:cNvSpPr>
          <p:nvPr/>
        </p:nvSpPr>
        <p:spPr bwMode="auto">
          <a:xfrm>
            <a:off x="2299743" y="4427555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1" name="Text Box 7"/>
          <p:cNvSpPr txBox="1">
            <a:spLocks noChangeArrowheads="1"/>
          </p:cNvSpPr>
          <p:nvPr/>
        </p:nvSpPr>
        <p:spPr bwMode="auto">
          <a:xfrm>
            <a:off x="2299743" y="3784618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60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2" name="Text Box 7"/>
          <p:cNvSpPr txBox="1">
            <a:spLocks noChangeArrowheads="1"/>
          </p:cNvSpPr>
          <p:nvPr/>
        </p:nvSpPr>
        <p:spPr bwMode="auto">
          <a:xfrm>
            <a:off x="2299743" y="3141680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70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3" name="Text Box 7"/>
          <p:cNvSpPr txBox="1">
            <a:spLocks noChangeArrowheads="1"/>
          </p:cNvSpPr>
          <p:nvPr/>
        </p:nvSpPr>
        <p:spPr bwMode="auto">
          <a:xfrm>
            <a:off x="2299743" y="2498743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80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4" name="Text Box 7"/>
          <p:cNvSpPr txBox="1">
            <a:spLocks noChangeArrowheads="1"/>
          </p:cNvSpPr>
          <p:nvPr/>
        </p:nvSpPr>
        <p:spPr bwMode="auto">
          <a:xfrm>
            <a:off x="2299743" y="1855805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90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6" name="Text Box 7"/>
          <p:cNvSpPr txBox="1">
            <a:spLocks noChangeArrowheads="1"/>
          </p:cNvSpPr>
          <p:nvPr/>
        </p:nvSpPr>
        <p:spPr bwMode="auto">
          <a:xfrm>
            <a:off x="2942681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7" name="Text Box 7"/>
          <p:cNvSpPr txBox="1">
            <a:spLocks noChangeArrowheads="1"/>
          </p:cNvSpPr>
          <p:nvPr/>
        </p:nvSpPr>
        <p:spPr bwMode="auto">
          <a:xfrm>
            <a:off x="3657056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8" name="Text Box 7"/>
          <p:cNvSpPr txBox="1">
            <a:spLocks noChangeArrowheads="1"/>
          </p:cNvSpPr>
          <p:nvPr/>
        </p:nvSpPr>
        <p:spPr bwMode="auto">
          <a:xfrm>
            <a:off x="4371431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3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9" name="Text Box 7"/>
          <p:cNvSpPr txBox="1">
            <a:spLocks noChangeArrowheads="1"/>
          </p:cNvSpPr>
          <p:nvPr/>
        </p:nvSpPr>
        <p:spPr bwMode="auto">
          <a:xfrm>
            <a:off x="5085806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0" name="Text Box 7"/>
          <p:cNvSpPr txBox="1">
            <a:spLocks noChangeArrowheads="1"/>
          </p:cNvSpPr>
          <p:nvPr/>
        </p:nvSpPr>
        <p:spPr bwMode="auto">
          <a:xfrm>
            <a:off x="5800181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1" name="Text Box 7"/>
          <p:cNvSpPr txBox="1">
            <a:spLocks noChangeArrowheads="1"/>
          </p:cNvSpPr>
          <p:nvPr/>
        </p:nvSpPr>
        <p:spPr bwMode="auto">
          <a:xfrm>
            <a:off x="6514556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6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6" name="Прямоугольник 265"/>
          <p:cNvSpPr/>
          <p:nvPr/>
        </p:nvSpPr>
        <p:spPr>
          <a:xfrm>
            <a:off x="4237035" y="367030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5" name="Прямоугольник 274"/>
          <p:cNvSpPr/>
          <p:nvPr/>
        </p:nvSpPr>
        <p:spPr>
          <a:xfrm>
            <a:off x="4094160" y="331311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2" name="Прямоугольник 281"/>
          <p:cNvSpPr/>
          <p:nvPr/>
        </p:nvSpPr>
        <p:spPr>
          <a:xfrm>
            <a:off x="3879848" y="352742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3" name="Прямоугольник 282"/>
          <p:cNvSpPr/>
          <p:nvPr/>
        </p:nvSpPr>
        <p:spPr>
          <a:xfrm>
            <a:off x="3879848" y="367030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4" name="Прямоугольник 283"/>
          <p:cNvSpPr/>
          <p:nvPr/>
        </p:nvSpPr>
        <p:spPr>
          <a:xfrm>
            <a:off x="4522785" y="388461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5" name="Прямоугольник 284"/>
          <p:cNvSpPr/>
          <p:nvPr/>
        </p:nvSpPr>
        <p:spPr>
          <a:xfrm>
            <a:off x="4165598" y="388461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6" name="Прямоугольник 285"/>
          <p:cNvSpPr/>
          <p:nvPr/>
        </p:nvSpPr>
        <p:spPr>
          <a:xfrm>
            <a:off x="4022723" y="388461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7" name="Прямоугольник 286"/>
          <p:cNvSpPr/>
          <p:nvPr/>
        </p:nvSpPr>
        <p:spPr>
          <a:xfrm>
            <a:off x="4094160" y="381317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8" name="Прямоугольник 287"/>
          <p:cNvSpPr/>
          <p:nvPr/>
        </p:nvSpPr>
        <p:spPr>
          <a:xfrm>
            <a:off x="4022723" y="374173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9" name="Прямоугольник 288"/>
          <p:cNvSpPr/>
          <p:nvPr/>
        </p:nvSpPr>
        <p:spPr>
          <a:xfrm>
            <a:off x="4094160" y="367030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0" name="Прямоугольник 289"/>
          <p:cNvSpPr/>
          <p:nvPr/>
        </p:nvSpPr>
        <p:spPr>
          <a:xfrm>
            <a:off x="4379910" y="424180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1" name="Прямоугольник 290"/>
          <p:cNvSpPr/>
          <p:nvPr/>
        </p:nvSpPr>
        <p:spPr>
          <a:xfrm>
            <a:off x="4451348" y="431323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92" name="Прямоугольник 291"/>
          <p:cNvSpPr/>
          <p:nvPr/>
        </p:nvSpPr>
        <p:spPr>
          <a:xfrm>
            <a:off x="4237035" y="445611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3" name="Прямоугольник 292"/>
          <p:cNvSpPr/>
          <p:nvPr/>
        </p:nvSpPr>
        <p:spPr>
          <a:xfrm>
            <a:off x="3522660" y="374173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4" name="Прямоугольник 293"/>
          <p:cNvSpPr/>
          <p:nvPr/>
        </p:nvSpPr>
        <p:spPr>
          <a:xfrm>
            <a:off x="3594098" y="388461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5" name="Прямоугольник 294"/>
          <p:cNvSpPr/>
          <p:nvPr/>
        </p:nvSpPr>
        <p:spPr>
          <a:xfrm>
            <a:off x="3675060" y="381317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6" name="Прямоугольник 295"/>
          <p:cNvSpPr/>
          <p:nvPr/>
        </p:nvSpPr>
        <p:spPr>
          <a:xfrm>
            <a:off x="3808410" y="389413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7" name="Прямоугольник 296"/>
          <p:cNvSpPr/>
          <p:nvPr/>
        </p:nvSpPr>
        <p:spPr>
          <a:xfrm>
            <a:off x="3451223" y="452755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8" name="Прямоугольник 297"/>
          <p:cNvSpPr/>
          <p:nvPr/>
        </p:nvSpPr>
        <p:spPr>
          <a:xfrm>
            <a:off x="3808410" y="509905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9" name="Прямоугольник 298"/>
          <p:cNvSpPr/>
          <p:nvPr/>
        </p:nvSpPr>
        <p:spPr>
          <a:xfrm>
            <a:off x="4022723" y="409892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0" name="Прямоугольник 299"/>
          <p:cNvSpPr/>
          <p:nvPr/>
        </p:nvSpPr>
        <p:spPr>
          <a:xfrm>
            <a:off x="3951285" y="402748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1" name="Прямоугольник 300"/>
          <p:cNvSpPr/>
          <p:nvPr/>
        </p:nvSpPr>
        <p:spPr>
          <a:xfrm>
            <a:off x="3951285" y="409892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2" name="Прямоугольник 301"/>
          <p:cNvSpPr/>
          <p:nvPr/>
        </p:nvSpPr>
        <p:spPr>
          <a:xfrm>
            <a:off x="3879848" y="402748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3" name="Прямоугольник 302"/>
          <p:cNvSpPr/>
          <p:nvPr/>
        </p:nvSpPr>
        <p:spPr>
          <a:xfrm>
            <a:off x="3665535" y="402748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4" name="Прямоугольник 303"/>
          <p:cNvSpPr/>
          <p:nvPr/>
        </p:nvSpPr>
        <p:spPr>
          <a:xfrm>
            <a:off x="3817935" y="402748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5" name="Прямоугольник 304"/>
          <p:cNvSpPr/>
          <p:nvPr/>
        </p:nvSpPr>
        <p:spPr>
          <a:xfrm>
            <a:off x="3879848" y="417036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6" name="Прямоугольник 305"/>
          <p:cNvSpPr/>
          <p:nvPr/>
        </p:nvSpPr>
        <p:spPr>
          <a:xfrm>
            <a:off x="3808410" y="409892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7" name="Прямоугольник 306"/>
          <p:cNvSpPr/>
          <p:nvPr/>
        </p:nvSpPr>
        <p:spPr>
          <a:xfrm>
            <a:off x="3736973" y="409892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8" name="Прямоугольник 307"/>
          <p:cNvSpPr/>
          <p:nvPr/>
        </p:nvSpPr>
        <p:spPr>
          <a:xfrm>
            <a:off x="3808410" y="417988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9" name="Прямоугольник 308"/>
          <p:cNvSpPr/>
          <p:nvPr/>
        </p:nvSpPr>
        <p:spPr>
          <a:xfrm>
            <a:off x="3665535" y="417988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0" name="Прямоугольник 309"/>
          <p:cNvSpPr/>
          <p:nvPr/>
        </p:nvSpPr>
        <p:spPr>
          <a:xfrm>
            <a:off x="3665535" y="409892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1" name="Прямоугольник 310"/>
          <p:cNvSpPr/>
          <p:nvPr/>
        </p:nvSpPr>
        <p:spPr>
          <a:xfrm>
            <a:off x="3594098" y="417036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2" name="Прямоугольник 311"/>
          <p:cNvSpPr/>
          <p:nvPr/>
        </p:nvSpPr>
        <p:spPr>
          <a:xfrm>
            <a:off x="3594098" y="409892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3" name="Прямоугольник 312"/>
          <p:cNvSpPr/>
          <p:nvPr/>
        </p:nvSpPr>
        <p:spPr>
          <a:xfrm>
            <a:off x="3594098" y="438467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4" name="Прямоугольник 313"/>
          <p:cNvSpPr/>
          <p:nvPr/>
        </p:nvSpPr>
        <p:spPr>
          <a:xfrm>
            <a:off x="3665535" y="431323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5" name="Прямоугольник 314"/>
          <p:cNvSpPr/>
          <p:nvPr/>
        </p:nvSpPr>
        <p:spPr>
          <a:xfrm>
            <a:off x="3736973" y="424180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6" name="Прямоугольник 315"/>
          <p:cNvSpPr/>
          <p:nvPr/>
        </p:nvSpPr>
        <p:spPr>
          <a:xfrm>
            <a:off x="3817935" y="431323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7" name="Прямоугольник 316"/>
          <p:cNvSpPr/>
          <p:nvPr/>
        </p:nvSpPr>
        <p:spPr>
          <a:xfrm>
            <a:off x="3736973" y="431323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8" name="Прямоугольник 317"/>
          <p:cNvSpPr/>
          <p:nvPr/>
        </p:nvSpPr>
        <p:spPr>
          <a:xfrm>
            <a:off x="3951285" y="431323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9" name="Прямоугольник 318"/>
          <p:cNvSpPr/>
          <p:nvPr/>
        </p:nvSpPr>
        <p:spPr>
          <a:xfrm>
            <a:off x="3951285" y="438467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0" name="Прямоугольник 319"/>
          <p:cNvSpPr/>
          <p:nvPr/>
        </p:nvSpPr>
        <p:spPr>
          <a:xfrm>
            <a:off x="4022723" y="431323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1" name="Прямоугольник 320"/>
          <p:cNvSpPr/>
          <p:nvPr/>
        </p:nvSpPr>
        <p:spPr>
          <a:xfrm>
            <a:off x="4094160" y="445611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2" name="Прямоугольник 321"/>
          <p:cNvSpPr/>
          <p:nvPr/>
        </p:nvSpPr>
        <p:spPr>
          <a:xfrm>
            <a:off x="4094160" y="438467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3" name="Прямоугольник 322"/>
          <p:cNvSpPr/>
          <p:nvPr/>
        </p:nvSpPr>
        <p:spPr>
          <a:xfrm>
            <a:off x="3817935" y="445611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4" name="Прямоугольник 323"/>
          <p:cNvSpPr/>
          <p:nvPr/>
        </p:nvSpPr>
        <p:spPr>
          <a:xfrm>
            <a:off x="3665535" y="438467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5" name="Прямоугольник 324"/>
          <p:cNvSpPr/>
          <p:nvPr/>
        </p:nvSpPr>
        <p:spPr>
          <a:xfrm>
            <a:off x="3736973" y="438467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6" name="Прямоугольник 325"/>
          <p:cNvSpPr/>
          <p:nvPr/>
        </p:nvSpPr>
        <p:spPr>
          <a:xfrm>
            <a:off x="3665535" y="445611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7" name="Прямоугольник 326"/>
          <p:cNvSpPr/>
          <p:nvPr/>
        </p:nvSpPr>
        <p:spPr>
          <a:xfrm>
            <a:off x="3736973" y="445611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8" name="Прямоугольник 327"/>
          <p:cNvSpPr/>
          <p:nvPr/>
        </p:nvSpPr>
        <p:spPr>
          <a:xfrm>
            <a:off x="3817935" y="452755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9" name="Прямоугольник 328"/>
          <p:cNvSpPr/>
          <p:nvPr/>
        </p:nvSpPr>
        <p:spPr>
          <a:xfrm>
            <a:off x="3736973" y="452755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0" name="Прямоугольник 329"/>
          <p:cNvSpPr/>
          <p:nvPr/>
        </p:nvSpPr>
        <p:spPr>
          <a:xfrm>
            <a:off x="3594098" y="452755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1" name="Прямоугольник 330"/>
          <p:cNvSpPr/>
          <p:nvPr/>
        </p:nvSpPr>
        <p:spPr>
          <a:xfrm>
            <a:off x="3665535" y="452755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2" name="Прямоугольник 331"/>
          <p:cNvSpPr/>
          <p:nvPr/>
        </p:nvSpPr>
        <p:spPr>
          <a:xfrm>
            <a:off x="3817935" y="459898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3" name="Прямоугольник 332"/>
          <p:cNvSpPr/>
          <p:nvPr/>
        </p:nvSpPr>
        <p:spPr>
          <a:xfrm>
            <a:off x="3736973" y="459898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4" name="Прямоугольник 333"/>
          <p:cNvSpPr/>
          <p:nvPr/>
        </p:nvSpPr>
        <p:spPr>
          <a:xfrm>
            <a:off x="3665535" y="459898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5" name="Прямоугольник 334"/>
          <p:cNvSpPr/>
          <p:nvPr/>
        </p:nvSpPr>
        <p:spPr>
          <a:xfrm>
            <a:off x="3665535" y="467042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6" name="Прямоугольник 335"/>
          <p:cNvSpPr/>
          <p:nvPr/>
        </p:nvSpPr>
        <p:spPr>
          <a:xfrm>
            <a:off x="3736973" y="467042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7" name="Прямоугольник 336"/>
          <p:cNvSpPr/>
          <p:nvPr/>
        </p:nvSpPr>
        <p:spPr>
          <a:xfrm>
            <a:off x="3817935" y="474186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8" name="Прямоугольник 337"/>
          <p:cNvSpPr/>
          <p:nvPr/>
        </p:nvSpPr>
        <p:spPr>
          <a:xfrm>
            <a:off x="3951285" y="475138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9" name="Прямоугольник 338"/>
          <p:cNvSpPr/>
          <p:nvPr/>
        </p:nvSpPr>
        <p:spPr>
          <a:xfrm>
            <a:off x="3879848" y="467042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0" name="Прямоугольник 339"/>
          <p:cNvSpPr/>
          <p:nvPr/>
        </p:nvSpPr>
        <p:spPr>
          <a:xfrm>
            <a:off x="3879848" y="474186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1" name="Прямоугольник 340"/>
          <p:cNvSpPr/>
          <p:nvPr/>
        </p:nvSpPr>
        <p:spPr>
          <a:xfrm>
            <a:off x="3879848" y="488473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2" name="Прямоугольник 341"/>
          <p:cNvSpPr/>
          <p:nvPr/>
        </p:nvSpPr>
        <p:spPr>
          <a:xfrm>
            <a:off x="3951285" y="495617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3" name="Прямоугольник 342"/>
          <p:cNvSpPr/>
          <p:nvPr/>
        </p:nvSpPr>
        <p:spPr>
          <a:xfrm>
            <a:off x="4094160" y="481330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4" name="Прямоугольник 343"/>
          <p:cNvSpPr/>
          <p:nvPr/>
        </p:nvSpPr>
        <p:spPr>
          <a:xfrm>
            <a:off x="3951285" y="467042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5" name="Прямоугольник 344"/>
          <p:cNvSpPr/>
          <p:nvPr/>
        </p:nvSpPr>
        <p:spPr>
          <a:xfrm>
            <a:off x="4022723" y="467042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6" name="Прямоугольник 345"/>
          <p:cNvSpPr/>
          <p:nvPr/>
        </p:nvSpPr>
        <p:spPr>
          <a:xfrm>
            <a:off x="4094160" y="467042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7" name="Прямоугольник 346"/>
          <p:cNvSpPr/>
          <p:nvPr/>
        </p:nvSpPr>
        <p:spPr>
          <a:xfrm>
            <a:off x="4022723" y="459898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8" name="Прямоугольник 347"/>
          <p:cNvSpPr/>
          <p:nvPr/>
        </p:nvSpPr>
        <p:spPr>
          <a:xfrm>
            <a:off x="3951285" y="459898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9" name="Прямоугольник 348"/>
          <p:cNvSpPr/>
          <p:nvPr/>
        </p:nvSpPr>
        <p:spPr>
          <a:xfrm>
            <a:off x="3951285" y="452755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0" name="Прямоугольник 349"/>
          <p:cNvSpPr/>
          <p:nvPr/>
        </p:nvSpPr>
        <p:spPr>
          <a:xfrm>
            <a:off x="3808410" y="495617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1" name="Прямоугольник 350"/>
          <p:cNvSpPr/>
          <p:nvPr/>
        </p:nvSpPr>
        <p:spPr>
          <a:xfrm>
            <a:off x="3736973" y="495617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2" name="Прямоугольник 351"/>
          <p:cNvSpPr/>
          <p:nvPr/>
        </p:nvSpPr>
        <p:spPr>
          <a:xfrm>
            <a:off x="3736973" y="488473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3" name="Прямоугольник 352"/>
          <p:cNvSpPr/>
          <p:nvPr/>
        </p:nvSpPr>
        <p:spPr>
          <a:xfrm>
            <a:off x="3736973" y="481330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4" name="Прямоугольник 353"/>
          <p:cNvSpPr/>
          <p:nvPr/>
        </p:nvSpPr>
        <p:spPr>
          <a:xfrm>
            <a:off x="3736973" y="475138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5" name="Прямоугольник 354"/>
          <p:cNvSpPr/>
          <p:nvPr/>
        </p:nvSpPr>
        <p:spPr>
          <a:xfrm>
            <a:off x="3665535" y="475138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6" name="Прямоугольник 355"/>
          <p:cNvSpPr/>
          <p:nvPr/>
        </p:nvSpPr>
        <p:spPr>
          <a:xfrm>
            <a:off x="3594098" y="475138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7" name="Прямоугольник 356"/>
          <p:cNvSpPr/>
          <p:nvPr/>
        </p:nvSpPr>
        <p:spPr>
          <a:xfrm>
            <a:off x="3665535" y="481330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8" name="Прямоугольник 357"/>
          <p:cNvSpPr/>
          <p:nvPr/>
        </p:nvSpPr>
        <p:spPr>
          <a:xfrm>
            <a:off x="3594098" y="481330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9" name="Прямоугольник 358"/>
          <p:cNvSpPr/>
          <p:nvPr/>
        </p:nvSpPr>
        <p:spPr>
          <a:xfrm>
            <a:off x="3665535" y="488473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0" name="Прямоугольник 359"/>
          <p:cNvSpPr/>
          <p:nvPr/>
        </p:nvSpPr>
        <p:spPr>
          <a:xfrm>
            <a:off x="3594098" y="488473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1" name="Прямоугольник 360"/>
          <p:cNvSpPr/>
          <p:nvPr/>
        </p:nvSpPr>
        <p:spPr>
          <a:xfrm>
            <a:off x="3665535" y="495617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2" name="Прямоугольник 361"/>
          <p:cNvSpPr/>
          <p:nvPr/>
        </p:nvSpPr>
        <p:spPr>
          <a:xfrm>
            <a:off x="3817935" y="475138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3" name="Прямоугольник 362"/>
          <p:cNvSpPr/>
          <p:nvPr/>
        </p:nvSpPr>
        <p:spPr>
          <a:xfrm>
            <a:off x="4879973" y="374173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4" name="Прямоугольник 363"/>
          <p:cNvSpPr/>
          <p:nvPr/>
        </p:nvSpPr>
        <p:spPr>
          <a:xfrm>
            <a:off x="5165723" y="374173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5" name="Прямоугольник 364"/>
          <p:cNvSpPr/>
          <p:nvPr/>
        </p:nvSpPr>
        <p:spPr>
          <a:xfrm>
            <a:off x="4808535" y="359886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6" name="Прямоугольник 365"/>
          <p:cNvSpPr/>
          <p:nvPr/>
        </p:nvSpPr>
        <p:spPr>
          <a:xfrm>
            <a:off x="4951410" y="359886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7" name="Прямоугольник 366"/>
          <p:cNvSpPr/>
          <p:nvPr/>
        </p:nvSpPr>
        <p:spPr>
          <a:xfrm>
            <a:off x="4594223" y="345598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8" name="Прямоугольник 367"/>
          <p:cNvSpPr/>
          <p:nvPr/>
        </p:nvSpPr>
        <p:spPr>
          <a:xfrm>
            <a:off x="4808535" y="352742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9" name="Прямоугольник 368"/>
          <p:cNvSpPr/>
          <p:nvPr/>
        </p:nvSpPr>
        <p:spPr>
          <a:xfrm>
            <a:off x="4808535" y="309880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0" name="Прямоугольник 369"/>
          <p:cNvSpPr/>
          <p:nvPr/>
        </p:nvSpPr>
        <p:spPr>
          <a:xfrm>
            <a:off x="4951410" y="317023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1" name="Прямоугольник 370"/>
          <p:cNvSpPr/>
          <p:nvPr/>
        </p:nvSpPr>
        <p:spPr>
          <a:xfrm>
            <a:off x="4960935" y="331311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2" name="Прямоугольник 371"/>
          <p:cNvSpPr/>
          <p:nvPr/>
        </p:nvSpPr>
        <p:spPr>
          <a:xfrm>
            <a:off x="5094285" y="331311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3" name="Прямоугольник 372"/>
          <p:cNvSpPr/>
          <p:nvPr/>
        </p:nvSpPr>
        <p:spPr>
          <a:xfrm>
            <a:off x="5380035" y="345598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4" name="Прямоугольник 373"/>
          <p:cNvSpPr/>
          <p:nvPr/>
        </p:nvSpPr>
        <p:spPr>
          <a:xfrm>
            <a:off x="5246685" y="338455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5" name="Прямоугольник 374"/>
          <p:cNvSpPr/>
          <p:nvPr/>
        </p:nvSpPr>
        <p:spPr>
          <a:xfrm>
            <a:off x="5451473" y="338455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6" name="Прямоугольник 375"/>
          <p:cNvSpPr/>
          <p:nvPr/>
        </p:nvSpPr>
        <p:spPr>
          <a:xfrm>
            <a:off x="5380035" y="338455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7" name="Прямоугольник 376"/>
          <p:cNvSpPr/>
          <p:nvPr/>
        </p:nvSpPr>
        <p:spPr>
          <a:xfrm>
            <a:off x="5308598" y="331311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8" name="Прямоугольник 377"/>
          <p:cNvSpPr/>
          <p:nvPr/>
        </p:nvSpPr>
        <p:spPr>
          <a:xfrm>
            <a:off x="5308598" y="338455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9" name="Прямоугольник 378"/>
          <p:cNvSpPr/>
          <p:nvPr/>
        </p:nvSpPr>
        <p:spPr>
          <a:xfrm>
            <a:off x="5594348" y="359886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0" name="Прямоугольник 379"/>
          <p:cNvSpPr/>
          <p:nvPr/>
        </p:nvSpPr>
        <p:spPr>
          <a:xfrm>
            <a:off x="6165848" y="174148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1" name="Прямоугольник 380"/>
          <p:cNvSpPr/>
          <p:nvPr/>
        </p:nvSpPr>
        <p:spPr>
          <a:xfrm>
            <a:off x="5951535" y="181292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2" name="Прямоугольник 381"/>
          <p:cNvSpPr/>
          <p:nvPr/>
        </p:nvSpPr>
        <p:spPr>
          <a:xfrm>
            <a:off x="5808660" y="188436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3" name="Прямоугольник 382"/>
          <p:cNvSpPr/>
          <p:nvPr/>
        </p:nvSpPr>
        <p:spPr>
          <a:xfrm>
            <a:off x="5665785" y="195580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4" name="Прямоугольник 383"/>
          <p:cNvSpPr/>
          <p:nvPr/>
        </p:nvSpPr>
        <p:spPr>
          <a:xfrm>
            <a:off x="5380035" y="203676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5" name="Прямоугольник 384"/>
          <p:cNvSpPr/>
          <p:nvPr/>
        </p:nvSpPr>
        <p:spPr>
          <a:xfrm>
            <a:off x="5380035" y="188436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6" name="Прямоугольник 385"/>
          <p:cNvSpPr/>
          <p:nvPr/>
        </p:nvSpPr>
        <p:spPr>
          <a:xfrm>
            <a:off x="5308598" y="217011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7" name="Прямоугольник 386"/>
          <p:cNvSpPr/>
          <p:nvPr/>
        </p:nvSpPr>
        <p:spPr>
          <a:xfrm>
            <a:off x="5460998" y="224155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8" name="Прямоугольник 387"/>
          <p:cNvSpPr/>
          <p:nvPr/>
        </p:nvSpPr>
        <p:spPr>
          <a:xfrm>
            <a:off x="5451473" y="238442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9" name="Прямоугольник 388"/>
          <p:cNvSpPr/>
          <p:nvPr/>
        </p:nvSpPr>
        <p:spPr>
          <a:xfrm>
            <a:off x="5603873" y="238442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0" name="Прямоугольник 389"/>
          <p:cNvSpPr/>
          <p:nvPr/>
        </p:nvSpPr>
        <p:spPr>
          <a:xfrm>
            <a:off x="5022848" y="245586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1" name="Прямоугольник 390"/>
          <p:cNvSpPr/>
          <p:nvPr/>
        </p:nvSpPr>
        <p:spPr>
          <a:xfrm>
            <a:off x="4951410" y="231298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2" name="Прямоугольник 391"/>
          <p:cNvSpPr/>
          <p:nvPr/>
        </p:nvSpPr>
        <p:spPr>
          <a:xfrm>
            <a:off x="4808535" y="252730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3" name="Прямоугольник 392"/>
          <p:cNvSpPr/>
          <p:nvPr/>
        </p:nvSpPr>
        <p:spPr>
          <a:xfrm>
            <a:off x="5022848" y="252730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4" name="Прямоугольник 393"/>
          <p:cNvSpPr/>
          <p:nvPr/>
        </p:nvSpPr>
        <p:spPr>
          <a:xfrm>
            <a:off x="4879973" y="288448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5" name="Прямоугольник 394"/>
          <p:cNvSpPr/>
          <p:nvPr/>
        </p:nvSpPr>
        <p:spPr>
          <a:xfrm>
            <a:off x="5022848" y="281305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6" name="Прямоугольник 395"/>
          <p:cNvSpPr/>
          <p:nvPr/>
        </p:nvSpPr>
        <p:spPr>
          <a:xfrm>
            <a:off x="5094285" y="281305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7" name="Прямоугольник 396"/>
          <p:cNvSpPr/>
          <p:nvPr/>
        </p:nvSpPr>
        <p:spPr>
          <a:xfrm>
            <a:off x="5165723" y="288448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8" name="Прямоугольник 397"/>
          <p:cNvSpPr/>
          <p:nvPr/>
        </p:nvSpPr>
        <p:spPr>
          <a:xfrm>
            <a:off x="5094285" y="302736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9" name="Прямоугольник 398"/>
          <p:cNvSpPr/>
          <p:nvPr/>
        </p:nvSpPr>
        <p:spPr>
          <a:xfrm>
            <a:off x="5165723" y="309880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0" name="Прямоугольник 399"/>
          <p:cNvSpPr/>
          <p:nvPr/>
        </p:nvSpPr>
        <p:spPr>
          <a:xfrm>
            <a:off x="5165723" y="302736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1" name="Прямоугольник 400"/>
          <p:cNvSpPr/>
          <p:nvPr/>
        </p:nvSpPr>
        <p:spPr>
          <a:xfrm>
            <a:off x="5380035" y="317976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2" name="Прямоугольник 401"/>
          <p:cNvSpPr/>
          <p:nvPr/>
        </p:nvSpPr>
        <p:spPr>
          <a:xfrm>
            <a:off x="5522910" y="324167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3" name="Прямоугольник 402"/>
          <p:cNvSpPr/>
          <p:nvPr/>
        </p:nvSpPr>
        <p:spPr>
          <a:xfrm>
            <a:off x="5880098" y="317023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4" name="Прямоугольник 403"/>
          <p:cNvSpPr/>
          <p:nvPr/>
        </p:nvSpPr>
        <p:spPr>
          <a:xfrm>
            <a:off x="5675310" y="317023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5" name="Прямоугольник 404"/>
          <p:cNvSpPr/>
          <p:nvPr/>
        </p:nvSpPr>
        <p:spPr>
          <a:xfrm>
            <a:off x="5522910" y="317023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6" name="Прямоугольник 405"/>
          <p:cNvSpPr/>
          <p:nvPr/>
        </p:nvSpPr>
        <p:spPr>
          <a:xfrm>
            <a:off x="5594348" y="309880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7" name="Прямоугольник 406"/>
          <p:cNvSpPr/>
          <p:nvPr/>
        </p:nvSpPr>
        <p:spPr>
          <a:xfrm>
            <a:off x="5665785" y="309880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8" name="Прямоугольник 407"/>
          <p:cNvSpPr/>
          <p:nvPr/>
        </p:nvSpPr>
        <p:spPr>
          <a:xfrm>
            <a:off x="5808660" y="309880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9" name="Прямоугольник 408"/>
          <p:cNvSpPr/>
          <p:nvPr/>
        </p:nvSpPr>
        <p:spPr>
          <a:xfrm>
            <a:off x="5880098" y="309880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0" name="Прямоугольник 409"/>
          <p:cNvSpPr/>
          <p:nvPr/>
        </p:nvSpPr>
        <p:spPr>
          <a:xfrm>
            <a:off x="6094410" y="302736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1" name="Прямоугольник 410"/>
          <p:cNvSpPr/>
          <p:nvPr/>
        </p:nvSpPr>
        <p:spPr>
          <a:xfrm>
            <a:off x="6165848" y="295592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2" name="Прямоугольник 411"/>
          <p:cNvSpPr/>
          <p:nvPr/>
        </p:nvSpPr>
        <p:spPr>
          <a:xfrm>
            <a:off x="5665785" y="209867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3" name="Прямоугольник 412"/>
          <p:cNvSpPr/>
          <p:nvPr/>
        </p:nvSpPr>
        <p:spPr>
          <a:xfrm>
            <a:off x="5594348" y="209867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4" name="Прямоугольник 413"/>
          <p:cNvSpPr/>
          <p:nvPr/>
        </p:nvSpPr>
        <p:spPr>
          <a:xfrm>
            <a:off x="5594348" y="217011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5" name="Прямоугольник 414"/>
          <p:cNvSpPr/>
          <p:nvPr/>
        </p:nvSpPr>
        <p:spPr>
          <a:xfrm>
            <a:off x="5594348" y="224155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6" name="Прямоугольник 415"/>
          <p:cNvSpPr/>
          <p:nvPr/>
        </p:nvSpPr>
        <p:spPr>
          <a:xfrm>
            <a:off x="5665785" y="231298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7" name="Прямоугольник 416"/>
          <p:cNvSpPr/>
          <p:nvPr/>
        </p:nvSpPr>
        <p:spPr>
          <a:xfrm>
            <a:off x="5880098" y="224155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8" name="Прямоугольник 417"/>
          <p:cNvSpPr/>
          <p:nvPr/>
        </p:nvSpPr>
        <p:spPr>
          <a:xfrm>
            <a:off x="5808660" y="224155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9" name="Прямоугольник 418"/>
          <p:cNvSpPr/>
          <p:nvPr/>
        </p:nvSpPr>
        <p:spPr>
          <a:xfrm>
            <a:off x="5951535" y="209867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0" name="Прямоугольник 419"/>
          <p:cNvSpPr/>
          <p:nvPr/>
        </p:nvSpPr>
        <p:spPr>
          <a:xfrm>
            <a:off x="5880098" y="209867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1" name="Прямоугольник 420"/>
          <p:cNvSpPr/>
          <p:nvPr/>
        </p:nvSpPr>
        <p:spPr>
          <a:xfrm>
            <a:off x="5808660" y="209867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2" name="Прямоугольник 421"/>
          <p:cNvSpPr/>
          <p:nvPr/>
        </p:nvSpPr>
        <p:spPr>
          <a:xfrm>
            <a:off x="6094410" y="224155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3" name="Прямоугольник 422"/>
          <p:cNvSpPr/>
          <p:nvPr/>
        </p:nvSpPr>
        <p:spPr>
          <a:xfrm>
            <a:off x="6022973" y="217011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4" name="Прямоугольник 423"/>
          <p:cNvSpPr/>
          <p:nvPr/>
        </p:nvSpPr>
        <p:spPr>
          <a:xfrm>
            <a:off x="6022973" y="224155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5" name="Прямоугольник 424"/>
          <p:cNvSpPr/>
          <p:nvPr/>
        </p:nvSpPr>
        <p:spPr>
          <a:xfrm>
            <a:off x="6022973" y="238442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6" name="Прямоугольник 425"/>
          <p:cNvSpPr/>
          <p:nvPr/>
        </p:nvSpPr>
        <p:spPr>
          <a:xfrm>
            <a:off x="5951535" y="238442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7" name="Прямоугольник 426"/>
          <p:cNvSpPr/>
          <p:nvPr/>
        </p:nvSpPr>
        <p:spPr>
          <a:xfrm>
            <a:off x="5308598" y="231298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8" name="Прямоугольник 427"/>
          <p:cNvSpPr/>
          <p:nvPr/>
        </p:nvSpPr>
        <p:spPr>
          <a:xfrm>
            <a:off x="5308598" y="238442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9" name="Прямоугольник 428"/>
          <p:cNvSpPr/>
          <p:nvPr/>
        </p:nvSpPr>
        <p:spPr>
          <a:xfrm>
            <a:off x="5237160" y="245586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0" name="Прямоугольник 429"/>
          <p:cNvSpPr/>
          <p:nvPr/>
        </p:nvSpPr>
        <p:spPr>
          <a:xfrm>
            <a:off x="5165723" y="252730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1" name="Прямоугольник 430"/>
          <p:cNvSpPr/>
          <p:nvPr/>
        </p:nvSpPr>
        <p:spPr>
          <a:xfrm>
            <a:off x="5237160" y="259873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2" name="Прямоугольник 431"/>
          <p:cNvSpPr/>
          <p:nvPr/>
        </p:nvSpPr>
        <p:spPr>
          <a:xfrm>
            <a:off x="5094285" y="267017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3" name="Прямоугольник 432"/>
          <p:cNvSpPr/>
          <p:nvPr/>
        </p:nvSpPr>
        <p:spPr>
          <a:xfrm>
            <a:off x="5165723" y="274161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4" name="Прямоугольник 433"/>
          <p:cNvSpPr/>
          <p:nvPr/>
        </p:nvSpPr>
        <p:spPr>
          <a:xfrm>
            <a:off x="5165723" y="267017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5" name="Прямоугольник 434"/>
          <p:cNvSpPr/>
          <p:nvPr/>
        </p:nvSpPr>
        <p:spPr>
          <a:xfrm>
            <a:off x="5380035" y="245586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6" name="Прямоугольник 435"/>
          <p:cNvSpPr/>
          <p:nvPr/>
        </p:nvSpPr>
        <p:spPr>
          <a:xfrm>
            <a:off x="5532435" y="252730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7" name="Прямоугольник 436"/>
          <p:cNvSpPr/>
          <p:nvPr/>
        </p:nvSpPr>
        <p:spPr>
          <a:xfrm>
            <a:off x="5451473" y="252730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8" name="Прямоугольник 437"/>
          <p:cNvSpPr/>
          <p:nvPr/>
        </p:nvSpPr>
        <p:spPr>
          <a:xfrm>
            <a:off x="5380035" y="259873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9" name="Прямоугольник 438"/>
          <p:cNvSpPr/>
          <p:nvPr/>
        </p:nvSpPr>
        <p:spPr>
          <a:xfrm>
            <a:off x="6022973" y="259873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0" name="Прямоугольник 439"/>
          <p:cNvSpPr/>
          <p:nvPr/>
        </p:nvSpPr>
        <p:spPr>
          <a:xfrm>
            <a:off x="5808660" y="238442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1" name="Прямоугольник 440"/>
          <p:cNvSpPr/>
          <p:nvPr/>
        </p:nvSpPr>
        <p:spPr>
          <a:xfrm>
            <a:off x="5737223" y="245586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2" name="Прямоугольник 441"/>
          <p:cNvSpPr/>
          <p:nvPr/>
        </p:nvSpPr>
        <p:spPr>
          <a:xfrm>
            <a:off x="5808660" y="245586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3" name="Прямоугольник 442"/>
          <p:cNvSpPr/>
          <p:nvPr/>
        </p:nvSpPr>
        <p:spPr>
          <a:xfrm>
            <a:off x="5880098" y="245586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4" name="Прямоугольник 443"/>
          <p:cNvSpPr/>
          <p:nvPr/>
        </p:nvSpPr>
        <p:spPr>
          <a:xfrm>
            <a:off x="5951535" y="259873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5" name="Прямоугольник 444"/>
          <p:cNvSpPr/>
          <p:nvPr/>
        </p:nvSpPr>
        <p:spPr>
          <a:xfrm>
            <a:off x="5880098" y="260826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6" name="Прямоугольник 445"/>
          <p:cNvSpPr/>
          <p:nvPr/>
        </p:nvSpPr>
        <p:spPr>
          <a:xfrm>
            <a:off x="5808660" y="260826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7" name="Прямоугольник 446"/>
          <p:cNvSpPr/>
          <p:nvPr/>
        </p:nvSpPr>
        <p:spPr>
          <a:xfrm>
            <a:off x="5951535" y="252730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8" name="Прямоугольник 447"/>
          <p:cNvSpPr/>
          <p:nvPr/>
        </p:nvSpPr>
        <p:spPr>
          <a:xfrm>
            <a:off x="5880098" y="252730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9" name="Прямоугольник 448"/>
          <p:cNvSpPr/>
          <p:nvPr/>
        </p:nvSpPr>
        <p:spPr>
          <a:xfrm>
            <a:off x="5808660" y="252730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0" name="Прямоугольник 449"/>
          <p:cNvSpPr/>
          <p:nvPr/>
        </p:nvSpPr>
        <p:spPr>
          <a:xfrm>
            <a:off x="5737223" y="252730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1" name="Прямоугольник 450"/>
          <p:cNvSpPr/>
          <p:nvPr/>
        </p:nvSpPr>
        <p:spPr>
          <a:xfrm>
            <a:off x="5451473" y="309880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2" name="Прямоугольник 451"/>
          <p:cNvSpPr/>
          <p:nvPr/>
        </p:nvSpPr>
        <p:spPr>
          <a:xfrm>
            <a:off x="6094410" y="295592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3" name="Прямоугольник 452"/>
          <p:cNvSpPr/>
          <p:nvPr/>
        </p:nvSpPr>
        <p:spPr>
          <a:xfrm>
            <a:off x="5951535" y="288448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4" name="Прямоугольник 453"/>
          <p:cNvSpPr/>
          <p:nvPr/>
        </p:nvSpPr>
        <p:spPr>
          <a:xfrm>
            <a:off x="5880098" y="295592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5" name="Прямоугольник 454"/>
          <p:cNvSpPr/>
          <p:nvPr/>
        </p:nvSpPr>
        <p:spPr>
          <a:xfrm>
            <a:off x="5961060" y="274161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6" name="Прямоугольник 455"/>
          <p:cNvSpPr/>
          <p:nvPr/>
        </p:nvSpPr>
        <p:spPr>
          <a:xfrm>
            <a:off x="5880098" y="274161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7" name="Прямоугольник 456"/>
          <p:cNvSpPr/>
          <p:nvPr/>
        </p:nvSpPr>
        <p:spPr>
          <a:xfrm>
            <a:off x="5808660" y="274161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8" name="Прямоугольник 457"/>
          <p:cNvSpPr/>
          <p:nvPr/>
        </p:nvSpPr>
        <p:spPr>
          <a:xfrm>
            <a:off x="5737223" y="274161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9" name="Прямоугольник 458"/>
          <p:cNvSpPr/>
          <p:nvPr/>
        </p:nvSpPr>
        <p:spPr>
          <a:xfrm>
            <a:off x="5737223" y="260826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0" name="Прямоугольник 459"/>
          <p:cNvSpPr/>
          <p:nvPr/>
        </p:nvSpPr>
        <p:spPr>
          <a:xfrm>
            <a:off x="5880098" y="267017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1" name="Прямоугольник 460"/>
          <p:cNvSpPr/>
          <p:nvPr/>
        </p:nvSpPr>
        <p:spPr>
          <a:xfrm>
            <a:off x="5737223" y="267017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2" name="Прямоугольник 461"/>
          <p:cNvSpPr/>
          <p:nvPr/>
        </p:nvSpPr>
        <p:spPr>
          <a:xfrm>
            <a:off x="5808660" y="267017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3" name="Прямоугольник 462"/>
          <p:cNvSpPr/>
          <p:nvPr/>
        </p:nvSpPr>
        <p:spPr>
          <a:xfrm>
            <a:off x="5665785" y="252730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4" name="Прямоугольник 463"/>
          <p:cNvSpPr/>
          <p:nvPr/>
        </p:nvSpPr>
        <p:spPr>
          <a:xfrm>
            <a:off x="5665785" y="260826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5" name="Прямоугольник 464"/>
          <p:cNvSpPr/>
          <p:nvPr/>
        </p:nvSpPr>
        <p:spPr>
          <a:xfrm>
            <a:off x="5665785" y="267017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6" name="Прямоугольник 465"/>
          <p:cNvSpPr/>
          <p:nvPr/>
        </p:nvSpPr>
        <p:spPr>
          <a:xfrm>
            <a:off x="5594348" y="260826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7" name="Прямоугольник 466"/>
          <p:cNvSpPr/>
          <p:nvPr/>
        </p:nvSpPr>
        <p:spPr>
          <a:xfrm>
            <a:off x="5522910" y="260826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8" name="Прямоугольник 467"/>
          <p:cNvSpPr/>
          <p:nvPr/>
        </p:nvSpPr>
        <p:spPr>
          <a:xfrm>
            <a:off x="5451473" y="260826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9" name="Прямоугольник 468"/>
          <p:cNvSpPr/>
          <p:nvPr/>
        </p:nvSpPr>
        <p:spPr>
          <a:xfrm>
            <a:off x="5594348" y="267017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0" name="Прямоугольник 469"/>
          <p:cNvSpPr/>
          <p:nvPr/>
        </p:nvSpPr>
        <p:spPr>
          <a:xfrm>
            <a:off x="5522910" y="267017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1" name="Прямоугольник 470"/>
          <p:cNvSpPr/>
          <p:nvPr/>
        </p:nvSpPr>
        <p:spPr>
          <a:xfrm>
            <a:off x="5451473" y="267017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2" name="Прямоугольник 471"/>
          <p:cNvSpPr/>
          <p:nvPr/>
        </p:nvSpPr>
        <p:spPr>
          <a:xfrm>
            <a:off x="5380035" y="267017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3" name="Прямоугольник 472"/>
          <p:cNvSpPr/>
          <p:nvPr/>
        </p:nvSpPr>
        <p:spPr>
          <a:xfrm>
            <a:off x="5380035" y="274161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4" name="Прямоугольник 473"/>
          <p:cNvSpPr/>
          <p:nvPr/>
        </p:nvSpPr>
        <p:spPr>
          <a:xfrm>
            <a:off x="5308598" y="274161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5" name="Прямоугольник 474"/>
          <p:cNvSpPr/>
          <p:nvPr/>
        </p:nvSpPr>
        <p:spPr>
          <a:xfrm>
            <a:off x="5594348" y="274161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6" name="Прямоугольник 475"/>
          <p:cNvSpPr/>
          <p:nvPr/>
        </p:nvSpPr>
        <p:spPr>
          <a:xfrm>
            <a:off x="5880098" y="288448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7" name="Прямоугольник 476"/>
          <p:cNvSpPr/>
          <p:nvPr/>
        </p:nvSpPr>
        <p:spPr>
          <a:xfrm>
            <a:off x="5808660" y="288448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8" name="Прямоугольник 477"/>
          <p:cNvSpPr/>
          <p:nvPr/>
        </p:nvSpPr>
        <p:spPr>
          <a:xfrm>
            <a:off x="5451473" y="281305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9" name="Прямоугольник 478"/>
          <p:cNvSpPr/>
          <p:nvPr/>
        </p:nvSpPr>
        <p:spPr>
          <a:xfrm>
            <a:off x="5522910" y="281305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0" name="Прямоугольник 479"/>
          <p:cNvSpPr/>
          <p:nvPr/>
        </p:nvSpPr>
        <p:spPr>
          <a:xfrm>
            <a:off x="5603873" y="281305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1" name="Прямоугольник 480"/>
          <p:cNvSpPr/>
          <p:nvPr/>
        </p:nvSpPr>
        <p:spPr>
          <a:xfrm>
            <a:off x="5665785" y="281305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2" name="Прямоугольник 481"/>
          <p:cNvSpPr/>
          <p:nvPr/>
        </p:nvSpPr>
        <p:spPr>
          <a:xfrm>
            <a:off x="5737223" y="281305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3" name="Прямоугольник 482"/>
          <p:cNvSpPr/>
          <p:nvPr/>
        </p:nvSpPr>
        <p:spPr>
          <a:xfrm>
            <a:off x="5737223" y="302736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4" name="Прямоугольник 483"/>
          <p:cNvSpPr/>
          <p:nvPr/>
        </p:nvSpPr>
        <p:spPr>
          <a:xfrm>
            <a:off x="5737223" y="288448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5" name="Прямоугольник 484"/>
          <p:cNvSpPr/>
          <p:nvPr/>
        </p:nvSpPr>
        <p:spPr>
          <a:xfrm>
            <a:off x="5737223" y="296545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6" name="Прямоугольник 485"/>
          <p:cNvSpPr/>
          <p:nvPr/>
        </p:nvSpPr>
        <p:spPr>
          <a:xfrm>
            <a:off x="5594348" y="288448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7" name="Прямоугольник 486"/>
          <p:cNvSpPr/>
          <p:nvPr/>
        </p:nvSpPr>
        <p:spPr>
          <a:xfrm>
            <a:off x="5603873" y="295592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8" name="Прямоугольник 487"/>
          <p:cNvSpPr/>
          <p:nvPr/>
        </p:nvSpPr>
        <p:spPr>
          <a:xfrm>
            <a:off x="5594348" y="302736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9" name="Прямоугольник 488"/>
          <p:cNvSpPr/>
          <p:nvPr/>
        </p:nvSpPr>
        <p:spPr>
          <a:xfrm>
            <a:off x="5665785" y="296545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0" name="Прямоугольник 489"/>
          <p:cNvSpPr/>
          <p:nvPr/>
        </p:nvSpPr>
        <p:spPr>
          <a:xfrm>
            <a:off x="5665785" y="288448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1" name="Прямоугольник 490"/>
          <p:cNvSpPr/>
          <p:nvPr/>
        </p:nvSpPr>
        <p:spPr>
          <a:xfrm>
            <a:off x="5380035" y="281305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2" name="Прямоугольник 491"/>
          <p:cNvSpPr/>
          <p:nvPr/>
        </p:nvSpPr>
        <p:spPr>
          <a:xfrm>
            <a:off x="5308598" y="281305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3" name="Прямоугольник 492"/>
          <p:cNvSpPr/>
          <p:nvPr/>
        </p:nvSpPr>
        <p:spPr>
          <a:xfrm>
            <a:off x="5451473" y="302736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4" name="Прямоугольник 493"/>
          <p:cNvSpPr/>
          <p:nvPr/>
        </p:nvSpPr>
        <p:spPr>
          <a:xfrm>
            <a:off x="5522910" y="288448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5" name="Прямоугольник 494"/>
          <p:cNvSpPr/>
          <p:nvPr/>
        </p:nvSpPr>
        <p:spPr>
          <a:xfrm>
            <a:off x="5522910" y="295592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6" name="Прямоугольник 495"/>
          <p:cNvSpPr/>
          <p:nvPr/>
        </p:nvSpPr>
        <p:spPr>
          <a:xfrm>
            <a:off x="5237160" y="296545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7" name="Прямоугольник 496"/>
          <p:cNvSpPr/>
          <p:nvPr/>
        </p:nvSpPr>
        <p:spPr>
          <a:xfrm>
            <a:off x="5380035" y="296545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8" name="Прямоугольник 497"/>
          <p:cNvSpPr/>
          <p:nvPr/>
        </p:nvSpPr>
        <p:spPr>
          <a:xfrm>
            <a:off x="5308598" y="296545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9" name="Прямоугольник 498"/>
          <p:cNvSpPr/>
          <p:nvPr/>
        </p:nvSpPr>
        <p:spPr>
          <a:xfrm>
            <a:off x="5308598" y="288448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0" name="Прямоугольник 499"/>
          <p:cNvSpPr/>
          <p:nvPr/>
        </p:nvSpPr>
        <p:spPr>
          <a:xfrm>
            <a:off x="5451473" y="288448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1" name="Прямоугольник 500"/>
          <p:cNvSpPr/>
          <p:nvPr/>
        </p:nvSpPr>
        <p:spPr>
          <a:xfrm>
            <a:off x="5380035" y="288448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2" name="Прямоугольник 501"/>
          <p:cNvSpPr/>
          <p:nvPr/>
        </p:nvSpPr>
        <p:spPr>
          <a:xfrm>
            <a:off x="5308598" y="288448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3" name="Прямоугольник 502"/>
          <p:cNvSpPr/>
          <p:nvPr/>
        </p:nvSpPr>
        <p:spPr>
          <a:xfrm>
            <a:off x="5237160" y="288448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4" name="Прямоугольник 503"/>
          <p:cNvSpPr/>
          <p:nvPr/>
        </p:nvSpPr>
        <p:spPr>
          <a:xfrm>
            <a:off x="5951535" y="302736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5" name="Прямоугольник 504"/>
          <p:cNvSpPr/>
          <p:nvPr/>
        </p:nvSpPr>
        <p:spPr>
          <a:xfrm>
            <a:off x="5603873" y="296545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506" name="Прямая соединительная линия 505"/>
          <p:cNvCxnSpPr/>
          <p:nvPr/>
        </p:nvCxnSpPr>
        <p:spPr>
          <a:xfrm rot="16200000" flipH="1">
            <a:off x="4214811" y="3571875"/>
            <a:ext cx="214312" cy="214313"/>
          </a:xfrm>
          <a:prstGeom prst="line">
            <a:avLst/>
          </a:prstGeom>
          <a:ln w="3810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7" name="Прямая соединительная линия 506"/>
          <p:cNvCxnSpPr/>
          <p:nvPr/>
        </p:nvCxnSpPr>
        <p:spPr>
          <a:xfrm rot="5400000" flipH="1" flipV="1">
            <a:off x="4214811" y="3571875"/>
            <a:ext cx="214312" cy="214313"/>
          </a:xfrm>
          <a:prstGeom prst="line">
            <a:avLst/>
          </a:prstGeom>
          <a:ln w="3810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8" name="Прямая соединительная линия 507"/>
          <p:cNvCxnSpPr/>
          <p:nvPr/>
        </p:nvCxnSpPr>
        <p:spPr>
          <a:xfrm rot="16200000" flipH="1">
            <a:off x="5500686" y="2857500"/>
            <a:ext cx="214312" cy="2143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9" name="Прямая соединительная линия 508"/>
          <p:cNvCxnSpPr/>
          <p:nvPr/>
        </p:nvCxnSpPr>
        <p:spPr>
          <a:xfrm rot="5400000" flipH="1" flipV="1">
            <a:off x="5500686" y="2857500"/>
            <a:ext cx="214312" cy="21431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0" name="Прямая соединительная линия 509"/>
          <p:cNvCxnSpPr/>
          <p:nvPr/>
        </p:nvCxnSpPr>
        <p:spPr>
          <a:xfrm rot="16200000" flipH="1">
            <a:off x="3214685" y="2214564"/>
            <a:ext cx="3571875" cy="228600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1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3" name="TextBox 512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21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857232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 </a:t>
            </a:r>
            <a:r>
              <a:rPr lang="en-US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средних. Общая идея</a:t>
            </a: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2655343" y="5786457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Длительность выброса, минуты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Text Box 7"/>
          <p:cNvSpPr txBox="1">
            <a:spLocks noChangeArrowheads="1"/>
          </p:cNvSpPr>
          <p:nvPr/>
        </p:nvSpPr>
        <p:spPr bwMode="auto">
          <a:xfrm rot="-5400000">
            <a:off x="-29664" y="3458663"/>
            <a:ext cx="44291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Время между выбросами, минуты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54" name="Прямая соединительная линия 253"/>
          <p:cNvCxnSpPr/>
          <p:nvPr/>
        </p:nvCxnSpPr>
        <p:spPr>
          <a:xfrm rot="5400000">
            <a:off x="3069681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Прямая соединительная линия 254"/>
          <p:cNvCxnSpPr/>
          <p:nvPr/>
        </p:nvCxnSpPr>
        <p:spPr>
          <a:xfrm rot="5400000">
            <a:off x="4498431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Прямая соединительная линия 255"/>
          <p:cNvCxnSpPr/>
          <p:nvPr/>
        </p:nvCxnSpPr>
        <p:spPr>
          <a:xfrm rot="5400000">
            <a:off x="3784056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Прямая соединительная линия 256"/>
          <p:cNvCxnSpPr/>
          <p:nvPr/>
        </p:nvCxnSpPr>
        <p:spPr>
          <a:xfrm rot="5400000">
            <a:off x="5212806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Прямая соединительная линия 257"/>
          <p:cNvCxnSpPr/>
          <p:nvPr/>
        </p:nvCxnSpPr>
        <p:spPr>
          <a:xfrm rot="5400000">
            <a:off x="5927181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Прямая соединительная линия 258"/>
          <p:cNvCxnSpPr/>
          <p:nvPr/>
        </p:nvCxnSpPr>
        <p:spPr>
          <a:xfrm rot="5400000">
            <a:off x="6641556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Прямая соединительная линия 259"/>
          <p:cNvCxnSpPr/>
          <p:nvPr/>
        </p:nvCxnSpPr>
        <p:spPr>
          <a:xfrm rot="10800000">
            <a:off x="2714081" y="5313380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Прямая соединительная линия 260"/>
          <p:cNvCxnSpPr/>
          <p:nvPr/>
        </p:nvCxnSpPr>
        <p:spPr>
          <a:xfrm rot="10800000">
            <a:off x="2714081" y="4670443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Прямая соединительная линия 261"/>
          <p:cNvCxnSpPr/>
          <p:nvPr/>
        </p:nvCxnSpPr>
        <p:spPr>
          <a:xfrm rot="10800000">
            <a:off x="2714081" y="4027505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Прямая соединительная линия 262"/>
          <p:cNvCxnSpPr/>
          <p:nvPr/>
        </p:nvCxnSpPr>
        <p:spPr>
          <a:xfrm rot="10800000">
            <a:off x="2714081" y="3384568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Прямая соединительная линия 263"/>
          <p:cNvCxnSpPr/>
          <p:nvPr/>
        </p:nvCxnSpPr>
        <p:spPr>
          <a:xfrm rot="10800000">
            <a:off x="2714081" y="2741630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Прямая соединительная линия 264"/>
          <p:cNvCxnSpPr/>
          <p:nvPr/>
        </p:nvCxnSpPr>
        <p:spPr>
          <a:xfrm rot="10800000">
            <a:off x="2714081" y="2098693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Прямая со стрелкой 266"/>
          <p:cNvCxnSpPr/>
          <p:nvPr/>
        </p:nvCxnSpPr>
        <p:spPr>
          <a:xfrm rot="16200000" flipV="1">
            <a:off x="784872" y="3442909"/>
            <a:ext cx="4029869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 стрелкой 267"/>
          <p:cNvCxnSpPr/>
          <p:nvPr/>
        </p:nvCxnSpPr>
        <p:spPr>
          <a:xfrm>
            <a:off x="2799806" y="5456255"/>
            <a:ext cx="4286250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 Box 7"/>
          <p:cNvSpPr txBox="1">
            <a:spLocks noChangeArrowheads="1"/>
          </p:cNvSpPr>
          <p:nvPr/>
        </p:nvSpPr>
        <p:spPr bwMode="auto">
          <a:xfrm>
            <a:off x="2299743" y="5070493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0" name="Text Box 7"/>
          <p:cNvSpPr txBox="1">
            <a:spLocks noChangeArrowheads="1"/>
          </p:cNvSpPr>
          <p:nvPr/>
        </p:nvSpPr>
        <p:spPr bwMode="auto">
          <a:xfrm>
            <a:off x="2299743" y="4427555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1" name="Text Box 7"/>
          <p:cNvSpPr txBox="1">
            <a:spLocks noChangeArrowheads="1"/>
          </p:cNvSpPr>
          <p:nvPr/>
        </p:nvSpPr>
        <p:spPr bwMode="auto">
          <a:xfrm>
            <a:off x="2299743" y="3784618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60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2" name="Text Box 7"/>
          <p:cNvSpPr txBox="1">
            <a:spLocks noChangeArrowheads="1"/>
          </p:cNvSpPr>
          <p:nvPr/>
        </p:nvSpPr>
        <p:spPr bwMode="auto">
          <a:xfrm>
            <a:off x="2299743" y="3141680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70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3" name="Text Box 7"/>
          <p:cNvSpPr txBox="1">
            <a:spLocks noChangeArrowheads="1"/>
          </p:cNvSpPr>
          <p:nvPr/>
        </p:nvSpPr>
        <p:spPr bwMode="auto">
          <a:xfrm>
            <a:off x="2299743" y="2498743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80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4" name="Text Box 7"/>
          <p:cNvSpPr txBox="1">
            <a:spLocks noChangeArrowheads="1"/>
          </p:cNvSpPr>
          <p:nvPr/>
        </p:nvSpPr>
        <p:spPr bwMode="auto">
          <a:xfrm>
            <a:off x="2299743" y="1855805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90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6" name="Text Box 7"/>
          <p:cNvSpPr txBox="1">
            <a:spLocks noChangeArrowheads="1"/>
          </p:cNvSpPr>
          <p:nvPr/>
        </p:nvSpPr>
        <p:spPr bwMode="auto">
          <a:xfrm>
            <a:off x="2942681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7" name="Text Box 7"/>
          <p:cNvSpPr txBox="1">
            <a:spLocks noChangeArrowheads="1"/>
          </p:cNvSpPr>
          <p:nvPr/>
        </p:nvSpPr>
        <p:spPr bwMode="auto">
          <a:xfrm>
            <a:off x="3657056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8" name="Text Box 7"/>
          <p:cNvSpPr txBox="1">
            <a:spLocks noChangeArrowheads="1"/>
          </p:cNvSpPr>
          <p:nvPr/>
        </p:nvSpPr>
        <p:spPr bwMode="auto">
          <a:xfrm>
            <a:off x="4371431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3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9" name="Text Box 7"/>
          <p:cNvSpPr txBox="1">
            <a:spLocks noChangeArrowheads="1"/>
          </p:cNvSpPr>
          <p:nvPr/>
        </p:nvSpPr>
        <p:spPr bwMode="auto">
          <a:xfrm>
            <a:off x="5085806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0" name="Text Box 7"/>
          <p:cNvSpPr txBox="1">
            <a:spLocks noChangeArrowheads="1"/>
          </p:cNvSpPr>
          <p:nvPr/>
        </p:nvSpPr>
        <p:spPr bwMode="auto">
          <a:xfrm>
            <a:off x="5800181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1" name="Text Box 7"/>
          <p:cNvSpPr txBox="1">
            <a:spLocks noChangeArrowheads="1"/>
          </p:cNvSpPr>
          <p:nvPr/>
        </p:nvSpPr>
        <p:spPr bwMode="auto">
          <a:xfrm>
            <a:off x="6514556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6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10" name="Прямоугольник 509"/>
          <p:cNvSpPr/>
          <p:nvPr/>
        </p:nvSpPr>
        <p:spPr>
          <a:xfrm>
            <a:off x="4237031" y="367030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1" name="Прямоугольник 510"/>
          <p:cNvSpPr/>
          <p:nvPr/>
        </p:nvSpPr>
        <p:spPr>
          <a:xfrm>
            <a:off x="4094156" y="331311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2" name="Прямоугольник 511"/>
          <p:cNvSpPr/>
          <p:nvPr/>
        </p:nvSpPr>
        <p:spPr>
          <a:xfrm>
            <a:off x="3879844" y="35274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3" name="Прямоугольник 512"/>
          <p:cNvSpPr/>
          <p:nvPr/>
        </p:nvSpPr>
        <p:spPr>
          <a:xfrm>
            <a:off x="3879844" y="367030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4" name="Прямоугольник 513"/>
          <p:cNvSpPr/>
          <p:nvPr/>
        </p:nvSpPr>
        <p:spPr>
          <a:xfrm>
            <a:off x="4522781" y="388461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5" name="Прямоугольник 514"/>
          <p:cNvSpPr/>
          <p:nvPr/>
        </p:nvSpPr>
        <p:spPr>
          <a:xfrm>
            <a:off x="4165594" y="388461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6" name="Прямоугольник 515"/>
          <p:cNvSpPr/>
          <p:nvPr/>
        </p:nvSpPr>
        <p:spPr>
          <a:xfrm>
            <a:off x="4022719" y="388461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7" name="Прямоугольник 516"/>
          <p:cNvSpPr/>
          <p:nvPr/>
        </p:nvSpPr>
        <p:spPr>
          <a:xfrm>
            <a:off x="4094156" y="38131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8" name="Прямоугольник 517"/>
          <p:cNvSpPr/>
          <p:nvPr/>
        </p:nvSpPr>
        <p:spPr>
          <a:xfrm>
            <a:off x="4022719" y="37417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9" name="Прямоугольник 518"/>
          <p:cNvSpPr/>
          <p:nvPr/>
        </p:nvSpPr>
        <p:spPr>
          <a:xfrm>
            <a:off x="4094156" y="367030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0" name="Прямоугольник 519"/>
          <p:cNvSpPr/>
          <p:nvPr/>
        </p:nvSpPr>
        <p:spPr>
          <a:xfrm>
            <a:off x="4379906" y="424180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1" name="Прямоугольник 520"/>
          <p:cNvSpPr/>
          <p:nvPr/>
        </p:nvSpPr>
        <p:spPr>
          <a:xfrm>
            <a:off x="4451344" y="43132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22" name="Прямоугольник 521"/>
          <p:cNvSpPr/>
          <p:nvPr/>
        </p:nvSpPr>
        <p:spPr>
          <a:xfrm>
            <a:off x="4237031" y="445611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3" name="Прямоугольник 522"/>
          <p:cNvSpPr/>
          <p:nvPr/>
        </p:nvSpPr>
        <p:spPr>
          <a:xfrm>
            <a:off x="3522656" y="374174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4" name="Прямоугольник 523"/>
          <p:cNvSpPr/>
          <p:nvPr/>
        </p:nvSpPr>
        <p:spPr>
          <a:xfrm>
            <a:off x="3594094" y="388461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5" name="Прямоугольник 524"/>
          <p:cNvSpPr/>
          <p:nvPr/>
        </p:nvSpPr>
        <p:spPr>
          <a:xfrm>
            <a:off x="3675056" y="38131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6" name="Прямоугольник 525"/>
          <p:cNvSpPr/>
          <p:nvPr/>
        </p:nvSpPr>
        <p:spPr>
          <a:xfrm>
            <a:off x="3808406" y="389414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7" name="Прямоугольник 526"/>
          <p:cNvSpPr/>
          <p:nvPr/>
        </p:nvSpPr>
        <p:spPr>
          <a:xfrm>
            <a:off x="3451219" y="452755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8" name="Прямоугольник 527"/>
          <p:cNvSpPr/>
          <p:nvPr/>
        </p:nvSpPr>
        <p:spPr>
          <a:xfrm>
            <a:off x="3808406" y="509905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9" name="Прямоугольник 528"/>
          <p:cNvSpPr/>
          <p:nvPr/>
        </p:nvSpPr>
        <p:spPr>
          <a:xfrm>
            <a:off x="4022719" y="40989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0" name="Прямоугольник 529"/>
          <p:cNvSpPr/>
          <p:nvPr/>
        </p:nvSpPr>
        <p:spPr>
          <a:xfrm>
            <a:off x="3951281" y="40274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1" name="Прямоугольник 530"/>
          <p:cNvSpPr/>
          <p:nvPr/>
        </p:nvSpPr>
        <p:spPr>
          <a:xfrm>
            <a:off x="3951281" y="409893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2" name="Прямоугольник 531"/>
          <p:cNvSpPr/>
          <p:nvPr/>
        </p:nvSpPr>
        <p:spPr>
          <a:xfrm>
            <a:off x="3879844" y="402749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3" name="Прямоугольник 532"/>
          <p:cNvSpPr/>
          <p:nvPr/>
        </p:nvSpPr>
        <p:spPr>
          <a:xfrm>
            <a:off x="3665531" y="40274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4" name="Прямоугольник 533"/>
          <p:cNvSpPr/>
          <p:nvPr/>
        </p:nvSpPr>
        <p:spPr>
          <a:xfrm>
            <a:off x="3817931" y="40274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5" name="Прямоугольник 534"/>
          <p:cNvSpPr/>
          <p:nvPr/>
        </p:nvSpPr>
        <p:spPr>
          <a:xfrm>
            <a:off x="3879844" y="417036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6" name="Прямоугольник 535"/>
          <p:cNvSpPr/>
          <p:nvPr/>
        </p:nvSpPr>
        <p:spPr>
          <a:xfrm>
            <a:off x="3808406" y="409893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7" name="Прямоугольник 536"/>
          <p:cNvSpPr/>
          <p:nvPr/>
        </p:nvSpPr>
        <p:spPr>
          <a:xfrm>
            <a:off x="3736969" y="40989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8" name="Прямоугольник 537"/>
          <p:cNvSpPr/>
          <p:nvPr/>
        </p:nvSpPr>
        <p:spPr>
          <a:xfrm>
            <a:off x="3808406" y="41798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9" name="Прямоугольник 538"/>
          <p:cNvSpPr/>
          <p:nvPr/>
        </p:nvSpPr>
        <p:spPr>
          <a:xfrm>
            <a:off x="3665531" y="41798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0" name="Прямоугольник 539"/>
          <p:cNvSpPr/>
          <p:nvPr/>
        </p:nvSpPr>
        <p:spPr>
          <a:xfrm>
            <a:off x="3665531" y="409893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1" name="Прямоугольник 540"/>
          <p:cNvSpPr/>
          <p:nvPr/>
        </p:nvSpPr>
        <p:spPr>
          <a:xfrm>
            <a:off x="3594094" y="417036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2" name="Прямоугольник 541"/>
          <p:cNvSpPr/>
          <p:nvPr/>
        </p:nvSpPr>
        <p:spPr>
          <a:xfrm>
            <a:off x="3594094" y="40989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3" name="Прямоугольник 542"/>
          <p:cNvSpPr/>
          <p:nvPr/>
        </p:nvSpPr>
        <p:spPr>
          <a:xfrm>
            <a:off x="3594094" y="438468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4" name="Прямоугольник 543"/>
          <p:cNvSpPr/>
          <p:nvPr/>
        </p:nvSpPr>
        <p:spPr>
          <a:xfrm>
            <a:off x="3665531" y="431324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5" name="Прямоугольник 544"/>
          <p:cNvSpPr/>
          <p:nvPr/>
        </p:nvSpPr>
        <p:spPr>
          <a:xfrm>
            <a:off x="3736969" y="424180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6" name="Прямоугольник 545"/>
          <p:cNvSpPr/>
          <p:nvPr/>
        </p:nvSpPr>
        <p:spPr>
          <a:xfrm>
            <a:off x="3817931" y="431324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7" name="Прямоугольник 546"/>
          <p:cNvSpPr/>
          <p:nvPr/>
        </p:nvSpPr>
        <p:spPr>
          <a:xfrm>
            <a:off x="3736969" y="43132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8" name="Прямоугольник 547"/>
          <p:cNvSpPr/>
          <p:nvPr/>
        </p:nvSpPr>
        <p:spPr>
          <a:xfrm>
            <a:off x="3951281" y="431324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9" name="Прямоугольник 548"/>
          <p:cNvSpPr/>
          <p:nvPr/>
        </p:nvSpPr>
        <p:spPr>
          <a:xfrm>
            <a:off x="3951281" y="43846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0" name="Прямоугольник 549"/>
          <p:cNvSpPr/>
          <p:nvPr/>
        </p:nvSpPr>
        <p:spPr>
          <a:xfrm>
            <a:off x="4022719" y="43132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1" name="Прямоугольник 550"/>
          <p:cNvSpPr/>
          <p:nvPr/>
        </p:nvSpPr>
        <p:spPr>
          <a:xfrm>
            <a:off x="4094156" y="445611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2" name="Прямоугольник 551"/>
          <p:cNvSpPr/>
          <p:nvPr/>
        </p:nvSpPr>
        <p:spPr>
          <a:xfrm>
            <a:off x="4094156" y="43846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3" name="Прямоугольник 552"/>
          <p:cNvSpPr/>
          <p:nvPr/>
        </p:nvSpPr>
        <p:spPr>
          <a:xfrm>
            <a:off x="3817931" y="445611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4" name="Прямоугольник 553"/>
          <p:cNvSpPr/>
          <p:nvPr/>
        </p:nvSpPr>
        <p:spPr>
          <a:xfrm>
            <a:off x="3665531" y="43846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5" name="Прямоугольник 554"/>
          <p:cNvSpPr/>
          <p:nvPr/>
        </p:nvSpPr>
        <p:spPr>
          <a:xfrm>
            <a:off x="3736969" y="438468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6" name="Прямоугольник 555"/>
          <p:cNvSpPr/>
          <p:nvPr/>
        </p:nvSpPr>
        <p:spPr>
          <a:xfrm>
            <a:off x="3665531" y="445611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7" name="Прямоугольник 556"/>
          <p:cNvSpPr/>
          <p:nvPr/>
        </p:nvSpPr>
        <p:spPr>
          <a:xfrm>
            <a:off x="3736969" y="445611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8" name="Прямоугольник 557"/>
          <p:cNvSpPr/>
          <p:nvPr/>
        </p:nvSpPr>
        <p:spPr>
          <a:xfrm>
            <a:off x="3817931" y="452755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9" name="Прямоугольник 558"/>
          <p:cNvSpPr/>
          <p:nvPr/>
        </p:nvSpPr>
        <p:spPr>
          <a:xfrm>
            <a:off x="3736969" y="452755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0" name="Прямоугольник 559"/>
          <p:cNvSpPr/>
          <p:nvPr/>
        </p:nvSpPr>
        <p:spPr>
          <a:xfrm>
            <a:off x="3594094" y="452755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1" name="Прямоугольник 560"/>
          <p:cNvSpPr/>
          <p:nvPr/>
        </p:nvSpPr>
        <p:spPr>
          <a:xfrm>
            <a:off x="3665531" y="452755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2" name="Прямоугольник 561"/>
          <p:cNvSpPr/>
          <p:nvPr/>
        </p:nvSpPr>
        <p:spPr>
          <a:xfrm>
            <a:off x="3817931" y="45989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3" name="Прямоугольник 562"/>
          <p:cNvSpPr/>
          <p:nvPr/>
        </p:nvSpPr>
        <p:spPr>
          <a:xfrm>
            <a:off x="3736969" y="459899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4" name="Прямоугольник 563"/>
          <p:cNvSpPr/>
          <p:nvPr/>
        </p:nvSpPr>
        <p:spPr>
          <a:xfrm>
            <a:off x="3665531" y="45989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5" name="Прямоугольник 564"/>
          <p:cNvSpPr/>
          <p:nvPr/>
        </p:nvSpPr>
        <p:spPr>
          <a:xfrm>
            <a:off x="3665531" y="467043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6" name="Прямоугольник 565"/>
          <p:cNvSpPr/>
          <p:nvPr/>
        </p:nvSpPr>
        <p:spPr>
          <a:xfrm>
            <a:off x="3736969" y="46704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7" name="Прямоугольник 566"/>
          <p:cNvSpPr/>
          <p:nvPr/>
        </p:nvSpPr>
        <p:spPr>
          <a:xfrm>
            <a:off x="3817931" y="474186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8" name="Прямоугольник 567"/>
          <p:cNvSpPr/>
          <p:nvPr/>
        </p:nvSpPr>
        <p:spPr>
          <a:xfrm>
            <a:off x="3951281" y="47513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9" name="Прямоугольник 568"/>
          <p:cNvSpPr/>
          <p:nvPr/>
        </p:nvSpPr>
        <p:spPr>
          <a:xfrm>
            <a:off x="3879844" y="46704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0" name="Прямоугольник 569"/>
          <p:cNvSpPr/>
          <p:nvPr/>
        </p:nvSpPr>
        <p:spPr>
          <a:xfrm>
            <a:off x="3879844" y="474186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1" name="Прямоугольник 570"/>
          <p:cNvSpPr/>
          <p:nvPr/>
        </p:nvSpPr>
        <p:spPr>
          <a:xfrm>
            <a:off x="3879844" y="48847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2" name="Прямоугольник 571"/>
          <p:cNvSpPr/>
          <p:nvPr/>
        </p:nvSpPr>
        <p:spPr>
          <a:xfrm>
            <a:off x="3951281" y="49561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3" name="Прямоугольник 572"/>
          <p:cNvSpPr/>
          <p:nvPr/>
        </p:nvSpPr>
        <p:spPr>
          <a:xfrm>
            <a:off x="4094156" y="481330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4" name="Прямоугольник 573"/>
          <p:cNvSpPr/>
          <p:nvPr/>
        </p:nvSpPr>
        <p:spPr>
          <a:xfrm>
            <a:off x="3951281" y="467043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5" name="Прямоугольник 574"/>
          <p:cNvSpPr/>
          <p:nvPr/>
        </p:nvSpPr>
        <p:spPr>
          <a:xfrm>
            <a:off x="4022719" y="46704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6" name="Прямоугольник 575"/>
          <p:cNvSpPr/>
          <p:nvPr/>
        </p:nvSpPr>
        <p:spPr>
          <a:xfrm>
            <a:off x="4094156" y="467043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7" name="Прямоугольник 576"/>
          <p:cNvSpPr/>
          <p:nvPr/>
        </p:nvSpPr>
        <p:spPr>
          <a:xfrm>
            <a:off x="4022719" y="459899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8" name="Прямоугольник 577"/>
          <p:cNvSpPr/>
          <p:nvPr/>
        </p:nvSpPr>
        <p:spPr>
          <a:xfrm>
            <a:off x="3951281" y="45989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9" name="Прямоугольник 578"/>
          <p:cNvSpPr/>
          <p:nvPr/>
        </p:nvSpPr>
        <p:spPr>
          <a:xfrm>
            <a:off x="3951281" y="452755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0" name="Прямоугольник 579"/>
          <p:cNvSpPr/>
          <p:nvPr/>
        </p:nvSpPr>
        <p:spPr>
          <a:xfrm>
            <a:off x="3808406" y="49561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1" name="Прямоугольник 580"/>
          <p:cNvSpPr/>
          <p:nvPr/>
        </p:nvSpPr>
        <p:spPr>
          <a:xfrm>
            <a:off x="3736969" y="495618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2" name="Прямоугольник 581"/>
          <p:cNvSpPr/>
          <p:nvPr/>
        </p:nvSpPr>
        <p:spPr>
          <a:xfrm>
            <a:off x="3736969" y="48847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3" name="Прямоугольник 582"/>
          <p:cNvSpPr/>
          <p:nvPr/>
        </p:nvSpPr>
        <p:spPr>
          <a:xfrm>
            <a:off x="3736969" y="481330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4" name="Прямоугольник 583"/>
          <p:cNvSpPr/>
          <p:nvPr/>
        </p:nvSpPr>
        <p:spPr>
          <a:xfrm>
            <a:off x="3736969" y="475139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5" name="Прямоугольник 584"/>
          <p:cNvSpPr/>
          <p:nvPr/>
        </p:nvSpPr>
        <p:spPr>
          <a:xfrm>
            <a:off x="3665531" y="47513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6" name="Прямоугольник 585"/>
          <p:cNvSpPr/>
          <p:nvPr/>
        </p:nvSpPr>
        <p:spPr>
          <a:xfrm>
            <a:off x="3594094" y="475139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7" name="Прямоугольник 586"/>
          <p:cNvSpPr/>
          <p:nvPr/>
        </p:nvSpPr>
        <p:spPr>
          <a:xfrm>
            <a:off x="3665531" y="481330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8" name="Прямоугольник 587"/>
          <p:cNvSpPr/>
          <p:nvPr/>
        </p:nvSpPr>
        <p:spPr>
          <a:xfrm>
            <a:off x="3594094" y="481330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9" name="Прямоугольник 588"/>
          <p:cNvSpPr/>
          <p:nvPr/>
        </p:nvSpPr>
        <p:spPr>
          <a:xfrm>
            <a:off x="3665531" y="488474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0" name="Прямоугольник 589"/>
          <p:cNvSpPr/>
          <p:nvPr/>
        </p:nvSpPr>
        <p:spPr>
          <a:xfrm>
            <a:off x="3594094" y="48847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1" name="Прямоугольник 590"/>
          <p:cNvSpPr/>
          <p:nvPr/>
        </p:nvSpPr>
        <p:spPr>
          <a:xfrm>
            <a:off x="3665531" y="49561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2" name="Прямоугольник 591"/>
          <p:cNvSpPr/>
          <p:nvPr/>
        </p:nvSpPr>
        <p:spPr>
          <a:xfrm>
            <a:off x="3817931" y="47513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3" name="Прямоугольник 592"/>
          <p:cNvSpPr/>
          <p:nvPr/>
        </p:nvSpPr>
        <p:spPr>
          <a:xfrm>
            <a:off x="4879969" y="37417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4" name="Прямоугольник 593"/>
          <p:cNvSpPr/>
          <p:nvPr/>
        </p:nvSpPr>
        <p:spPr>
          <a:xfrm>
            <a:off x="5165719" y="37417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5" name="Прямоугольник 594"/>
          <p:cNvSpPr/>
          <p:nvPr/>
        </p:nvSpPr>
        <p:spPr>
          <a:xfrm>
            <a:off x="4808531" y="359886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6" name="Прямоугольник 595"/>
          <p:cNvSpPr/>
          <p:nvPr/>
        </p:nvSpPr>
        <p:spPr>
          <a:xfrm>
            <a:off x="4951406" y="359886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7" name="Прямоугольник 596"/>
          <p:cNvSpPr/>
          <p:nvPr/>
        </p:nvSpPr>
        <p:spPr>
          <a:xfrm>
            <a:off x="4594219" y="345599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8" name="Прямоугольник 597"/>
          <p:cNvSpPr/>
          <p:nvPr/>
        </p:nvSpPr>
        <p:spPr>
          <a:xfrm>
            <a:off x="4808531" y="352743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9" name="Прямоугольник 598"/>
          <p:cNvSpPr/>
          <p:nvPr/>
        </p:nvSpPr>
        <p:spPr>
          <a:xfrm>
            <a:off x="4808531" y="30988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0" name="Прямоугольник 599"/>
          <p:cNvSpPr/>
          <p:nvPr/>
        </p:nvSpPr>
        <p:spPr>
          <a:xfrm>
            <a:off x="4951406" y="317024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1" name="Прямоугольник 600"/>
          <p:cNvSpPr/>
          <p:nvPr/>
        </p:nvSpPr>
        <p:spPr>
          <a:xfrm>
            <a:off x="4960931" y="331311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2" name="Прямоугольник 601"/>
          <p:cNvSpPr/>
          <p:nvPr/>
        </p:nvSpPr>
        <p:spPr>
          <a:xfrm>
            <a:off x="5094281" y="331311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3" name="Прямоугольник 602"/>
          <p:cNvSpPr/>
          <p:nvPr/>
        </p:nvSpPr>
        <p:spPr>
          <a:xfrm>
            <a:off x="5380031" y="34559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4" name="Прямоугольник 603"/>
          <p:cNvSpPr/>
          <p:nvPr/>
        </p:nvSpPr>
        <p:spPr>
          <a:xfrm>
            <a:off x="5246681" y="33845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5" name="Прямоугольник 604"/>
          <p:cNvSpPr/>
          <p:nvPr/>
        </p:nvSpPr>
        <p:spPr>
          <a:xfrm>
            <a:off x="5451469" y="33845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6" name="Прямоугольник 605"/>
          <p:cNvSpPr/>
          <p:nvPr/>
        </p:nvSpPr>
        <p:spPr>
          <a:xfrm>
            <a:off x="5380031" y="33845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7" name="Прямоугольник 606"/>
          <p:cNvSpPr/>
          <p:nvPr/>
        </p:nvSpPr>
        <p:spPr>
          <a:xfrm>
            <a:off x="5308594" y="33131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8" name="Прямоугольник 607"/>
          <p:cNvSpPr/>
          <p:nvPr/>
        </p:nvSpPr>
        <p:spPr>
          <a:xfrm>
            <a:off x="5308594" y="33845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9" name="Прямоугольник 608"/>
          <p:cNvSpPr/>
          <p:nvPr/>
        </p:nvSpPr>
        <p:spPr>
          <a:xfrm>
            <a:off x="5594344" y="35988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0" name="Прямоугольник 609"/>
          <p:cNvSpPr/>
          <p:nvPr/>
        </p:nvSpPr>
        <p:spPr>
          <a:xfrm>
            <a:off x="6165844" y="1741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1" name="Прямоугольник 610"/>
          <p:cNvSpPr/>
          <p:nvPr/>
        </p:nvSpPr>
        <p:spPr>
          <a:xfrm>
            <a:off x="5951531" y="181293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2" name="Прямоугольник 611"/>
          <p:cNvSpPr/>
          <p:nvPr/>
        </p:nvSpPr>
        <p:spPr>
          <a:xfrm>
            <a:off x="5808656" y="18843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3" name="Прямоугольник 612"/>
          <p:cNvSpPr/>
          <p:nvPr/>
        </p:nvSpPr>
        <p:spPr>
          <a:xfrm>
            <a:off x="5665781" y="19558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4" name="Прямоугольник 613"/>
          <p:cNvSpPr/>
          <p:nvPr/>
        </p:nvSpPr>
        <p:spPr>
          <a:xfrm>
            <a:off x="5380031" y="20367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5" name="Прямоугольник 614"/>
          <p:cNvSpPr/>
          <p:nvPr/>
        </p:nvSpPr>
        <p:spPr>
          <a:xfrm>
            <a:off x="5380031" y="18843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6" name="Прямоугольник 615"/>
          <p:cNvSpPr/>
          <p:nvPr/>
        </p:nvSpPr>
        <p:spPr>
          <a:xfrm>
            <a:off x="5308594" y="21701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7" name="Прямоугольник 616"/>
          <p:cNvSpPr/>
          <p:nvPr/>
        </p:nvSpPr>
        <p:spPr>
          <a:xfrm>
            <a:off x="5460994" y="22415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8" name="Прямоугольник 617"/>
          <p:cNvSpPr/>
          <p:nvPr/>
        </p:nvSpPr>
        <p:spPr>
          <a:xfrm>
            <a:off x="5451469" y="23844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9" name="Прямоугольник 618"/>
          <p:cNvSpPr/>
          <p:nvPr/>
        </p:nvSpPr>
        <p:spPr>
          <a:xfrm>
            <a:off x="5603869" y="23844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0" name="Прямоугольник 619"/>
          <p:cNvSpPr/>
          <p:nvPr/>
        </p:nvSpPr>
        <p:spPr>
          <a:xfrm>
            <a:off x="5022844" y="24558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1" name="Прямоугольник 620"/>
          <p:cNvSpPr/>
          <p:nvPr/>
        </p:nvSpPr>
        <p:spPr>
          <a:xfrm>
            <a:off x="4951406" y="23129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2" name="Прямоугольник 621"/>
          <p:cNvSpPr/>
          <p:nvPr/>
        </p:nvSpPr>
        <p:spPr>
          <a:xfrm>
            <a:off x="4808531" y="25273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3" name="Прямоугольник 622"/>
          <p:cNvSpPr/>
          <p:nvPr/>
        </p:nvSpPr>
        <p:spPr>
          <a:xfrm>
            <a:off x="5022844" y="25273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4" name="Прямоугольник 623"/>
          <p:cNvSpPr/>
          <p:nvPr/>
        </p:nvSpPr>
        <p:spPr>
          <a:xfrm>
            <a:off x="4879969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5" name="Прямоугольник 624"/>
          <p:cNvSpPr/>
          <p:nvPr/>
        </p:nvSpPr>
        <p:spPr>
          <a:xfrm>
            <a:off x="5022844" y="28130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6" name="Прямоугольник 625"/>
          <p:cNvSpPr/>
          <p:nvPr/>
        </p:nvSpPr>
        <p:spPr>
          <a:xfrm>
            <a:off x="5094281" y="28130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7" name="Прямоугольник 626"/>
          <p:cNvSpPr/>
          <p:nvPr/>
        </p:nvSpPr>
        <p:spPr>
          <a:xfrm>
            <a:off x="5165719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8" name="Прямоугольник 627"/>
          <p:cNvSpPr/>
          <p:nvPr/>
        </p:nvSpPr>
        <p:spPr>
          <a:xfrm>
            <a:off x="5094281" y="30273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9" name="Прямоугольник 628"/>
          <p:cNvSpPr/>
          <p:nvPr/>
        </p:nvSpPr>
        <p:spPr>
          <a:xfrm>
            <a:off x="5165719" y="30988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0" name="Прямоугольник 629"/>
          <p:cNvSpPr/>
          <p:nvPr/>
        </p:nvSpPr>
        <p:spPr>
          <a:xfrm>
            <a:off x="5165719" y="30273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1" name="Прямоугольник 630"/>
          <p:cNvSpPr/>
          <p:nvPr/>
        </p:nvSpPr>
        <p:spPr>
          <a:xfrm>
            <a:off x="5380031" y="31797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2" name="Прямоугольник 631"/>
          <p:cNvSpPr/>
          <p:nvPr/>
        </p:nvSpPr>
        <p:spPr>
          <a:xfrm>
            <a:off x="5522906" y="32416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3" name="Прямоугольник 632"/>
          <p:cNvSpPr/>
          <p:nvPr/>
        </p:nvSpPr>
        <p:spPr>
          <a:xfrm>
            <a:off x="5880094" y="317024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4" name="Прямоугольник 633"/>
          <p:cNvSpPr/>
          <p:nvPr/>
        </p:nvSpPr>
        <p:spPr>
          <a:xfrm>
            <a:off x="5675306" y="317024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5" name="Прямоугольник 634"/>
          <p:cNvSpPr/>
          <p:nvPr/>
        </p:nvSpPr>
        <p:spPr>
          <a:xfrm>
            <a:off x="5522906" y="317024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6" name="Прямоугольник 635"/>
          <p:cNvSpPr/>
          <p:nvPr/>
        </p:nvSpPr>
        <p:spPr>
          <a:xfrm>
            <a:off x="5594344" y="30988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7" name="Прямоугольник 636"/>
          <p:cNvSpPr/>
          <p:nvPr/>
        </p:nvSpPr>
        <p:spPr>
          <a:xfrm>
            <a:off x="5665781" y="30988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8" name="Прямоугольник 637"/>
          <p:cNvSpPr/>
          <p:nvPr/>
        </p:nvSpPr>
        <p:spPr>
          <a:xfrm>
            <a:off x="5808656" y="30988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9" name="Прямоугольник 638"/>
          <p:cNvSpPr/>
          <p:nvPr/>
        </p:nvSpPr>
        <p:spPr>
          <a:xfrm>
            <a:off x="5880094" y="30988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0" name="Прямоугольник 639"/>
          <p:cNvSpPr/>
          <p:nvPr/>
        </p:nvSpPr>
        <p:spPr>
          <a:xfrm>
            <a:off x="6094406" y="30273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1" name="Прямоугольник 640"/>
          <p:cNvSpPr/>
          <p:nvPr/>
        </p:nvSpPr>
        <p:spPr>
          <a:xfrm>
            <a:off x="6165844" y="29559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2" name="Прямоугольник 641"/>
          <p:cNvSpPr/>
          <p:nvPr/>
        </p:nvSpPr>
        <p:spPr>
          <a:xfrm>
            <a:off x="5665781" y="20986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3" name="Прямоугольник 642"/>
          <p:cNvSpPr/>
          <p:nvPr/>
        </p:nvSpPr>
        <p:spPr>
          <a:xfrm>
            <a:off x="5594344" y="20986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4" name="Прямоугольник 643"/>
          <p:cNvSpPr/>
          <p:nvPr/>
        </p:nvSpPr>
        <p:spPr>
          <a:xfrm>
            <a:off x="5594344" y="21701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5" name="Прямоугольник 644"/>
          <p:cNvSpPr/>
          <p:nvPr/>
        </p:nvSpPr>
        <p:spPr>
          <a:xfrm>
            <a:off x="5594344" y="22415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6" name="Прямоугольник 645"/>
          <p:cNvSpPr/>
          <p:nvPr/>
        </p:nvSpPr>
        <p:spPr>
          <a:xfrm>
            <a:off x="5665781" y="23129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7" name="Прямоугольник 646"/>
          <p:cNvSpPr/>
          <p:nvPr/>
        </p:nvSpPr>
        <p:spPr>
          <a:xfrm>
            <a:off x="5880094" y="22415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8" name="Прямоугольник 647"/>
          <p:cNvSpPr/>
          <p:nvPr/>
        </p:nvSpPr>
        <p:spPr>
          <a:xfrm>
            <a:off x="5808656" y="22415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9" name="Прямоугольник 648"/>
          <p:cNvSpPr/>
          <p:nvPr/>
        </p:nvSpPr>
        <p:spPr>
          <a:xfrm>
            <a:off x="5951531" y="20986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0" name="Прямоугольник 649"/>
          <p:cNvSpPr/>
          <p:nvPr/>
        </p:nvSpPr>
        <p:spPr>
          <a:xfrm>
            <a:off x="5880094" y="20986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1" name="Прямоугольник 650"/>
          <p:cNvSpPr/>
          <p:nvPr/>
        </p:nvSpPr>
        <p:spPr>
          <a:xfrm>
            <a:off x="5808656" y="20986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2" name="Прямоугольник 651"/>
          <p:cNvSpPr/>
          <p:nvPr/>
        </p:nvSpPr>
        <p:spPr>
          <a:xfrm>
            <a:off x="6094406" y="22415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3" name="Прямоугольник 652"/>
          <p:cNvSpPr/>
          <p:nvPr/>
        </p:nvSpPr>
        <p:spPr>
          <a:xfrm>
            <a:off x="6022969" y="21701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4" name="Прямоугольник 653"/>
          <p:cNvSpPr/>
          <p:nvPr/>
        </p:nvSpPr>
        <p:spPr>
          <a:xfrm>
            <a:off x="6022969" y="22415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5" name="Прямоугольник 654"/>
          <p:cNvSpPr/>
          <p:nvPr/>
        </p:nvSpPr>
        <p:spPr>
          <a:xfrm>
            <a:off x="6022969" y="23844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6" name="Прямоугольник 655"/>
          <p:cNvSpPr/>
          <p:nvPr/>
        </p:nvSpPr>
        <p:spPr>
          <a:xfrm>
            <a:off x="5951531" y="238443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7" name="Прямоугольник 656"/>
          <p:cNvSpPr/>
          <p:nvPr/>
        </p:nvSpPr>
        <p:spPr>
          <a:xfrm>
            <a:off x="5308594" y="23129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8" name="Прямоугольник 657"/>
          <p:cNvSpPr/>
          <p:nvPr/>
        </p:nvSpPr>
        <p:spPr>
          <a:xfrm>
            <a:off x="5308594" y="23844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9" name="Прямоугольник 658"/>
          <p:cNvSpPr/>
          <p:nvPr/>
        </p:nvSpPr>
        <p:spPr>
          <a:xfrm>
            <a:off x="5237156" y="24558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0" name="Прямоугольник 659"/>
          <p:cNvSpPr/>
          <p:nvPr/>
        </p:nvSpPr>
        <p:spPr>
          <a:xfrm>
            <a:off x="5165719" y="25273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1" name="Прямоугольник 660"/>
          <p:cNvSpPr/>
          <p:nvPr/>
        </p:nvSpPr>
        <p:spPr>
          <a:xfrm>
            <a:off x="5237156" y="259874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2" name="Прямоугольник 661"/>
          <p:cNvSpPr/>
          <p:nvPr/>
        </p:nvSpPr>
        <p:spPr>
          <a:xfrm>
            <a:off x="5094281" y="26701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3" name="Прямоугольник 662"/>
          <p:cNvSpPr/>
          <p:nvPr/>
        </p:nvSpPr>
        <p:spPr>
          <a:xfrm>
            <a:off x="5165719" y="27416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4" name="Прямоугольник 663"/>
          <p:cNvSpPr/>
          <p:nvPr/>
        </p:nvSpPr>
        <p:spPr>
          <a:xfrm>
            <a:off x="5165719" y="26701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5" name="Прямоугольник 664"/>
          <p:cNvSpPr/>
          <p:nvPr/>
        </p:nvSpPr>
        <p:spPr>
          <a:xfrm>
            <a:off x="5380031" y="24558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6" name="Прямоугольник 665"/>
          <p:cNvSpPr/>
          <p:nvPr/>
        </p:nvSpPr>
        <p:spPr>
          <a:xfrm>
            <a:off x="5532431" y="25273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7" name="Прямоугольник 666"/>
          <p:cNvSpPr/>
          <p:nvPr/>
        </p:nvSpPr>
        <p:spPr>
          <a:xfrm>
            <a:off x="5451469" y="25273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8" name="Прямоугольник 667"/>
          <p:cNvSpPr/>
          <p:nvPr/>
        </p:nvSpPr>
        <p:spPr>
          <a:xfrm>
            <a:off x="5380031" y="259874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9" name="Прямоугольник 668"/>
          <p:cNvSpPr/>
          <p:nvPr/>
        </p:nvSpPr>
        <p:spPr>
          <a:xfrm>
            <a:off x="6022969" y="259874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0" name="Прямоугольник 669"/>
          <p:cNvSpPr/>
          <p:nvPr/>
        </p:nvSpPr>
        <p:spPr>
          <a:xfrm>
            <a:off x="5808656" y="238443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1" name="Прямоугольник 670"/>
          <p:cNvSpPr/>
          <p:nvPr/>
        </p:nvSpPr>
        <p:spPr>
          <a:xfrm>
            <a:off x="5737219" y="24558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2" name="Прямоугольник 671"/>
          <p:cNvSpPr/>
          <p:nvPr/>
        </p:nvSpPr>
        <p:spPr>
          <a:xfrm>
            <a:off x="5808656" y="24558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3" name="Прямоугольник 672"/>
          <p:cNvSpPr/>
          <p:nvPr/>
        </p:nvSpPr>
        <p:spPr>
          <a:xfrm>
            <a:off x="5880094" y="24558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4" name="Прямоугольник 673"/>
          <p:cNvSpPr/>
          <p:nvPr/>
        </p:nvSpPr>
        <p:spPr>
          <a:xfrm>
            <a:off x="5951531" y="259874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5" name="Прямоугольник 674"/>
          <p:cNvSpPr/>
          <p:nvPr/>
        </p:nvSpPr>
        <p:spPr>
          <a:xfrm>
            <a:off x="5880094" y="26082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6" name="Прямоугольник 675"/>
          <p:cNvSpPr/>
          <p:nvPr/>
        </p:nvSpPr>
        <p:spPr>
          <a:xfrm>
            <a:off x="5808656" y="26082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7" name="Прямоугольник 676"/>
          <p:cNvSpPr/>
          <p:nvPr/>
        </p:nvSpPr>
        <p:spPr>
          <a:xfrm>
            <a:off x="5951531" y="25273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8" name="Прямоугольник 677"/>
          <p:cNvSpPr/>
          <p:nvPr/>
        </p:nvSpPr>
        <p:spPr>
          <a:xfrm>
            <a:off x="5880094" y="25273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9" name="Прямоугольник 678"/>
          <p:cNvSpPr/>
          <p:nvPr/>
        </p:nvSpPr>
        <p:spPr>
          <a:xfrm>
            <a:off x="5808656" y="25273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0" name="Прямоугольник 679"/>
          <p:cNvSpPr/>
          <p:nvPr/>
        </p:nvSpPr>
        <p:spPr>
          <a:xfrm>
            <a:off x="5737219" y="25273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1" name="Прямоугольник 680"/>
          <p:cNvSpPr/>
          <p:nvPr/>
        </p:nvSpPr>
        <p:spPr>
          <a:xfrm>
            <a:off x="5451469" y="30988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2" name="Прямоугольник 681"/>
          <p:cNvSpPr/>
          <p:nvPr/>
        </p:nvSpPr>
        <p:spPr>
          <a:xfrm>
            <a:off x="6094406" y="295593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3" name="Прямоугольник 682"/>
          <p:cNvSpPr/>
          <p:nvPr/>
        </p:nvSpPr>
        <p:spPr>
          <a:xfrm>
            <a:off x="5951531" y="28844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4" name="Прямоугольник 683"/>
          <p:cNvSpPr/>
          <p:nvPr/>
        </p:nvSpPr>
        <p:spPr>
          <a:xfrm>
            <a:off x="5880094" y="29559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5" name="Прямоугольник 684"/>
          <p:cNvSpPr/>
          <p:nvPr/>
        </p:nvSpPr>
        <p:spPr>
          <a:xfrm>
            <a:off x="5961056" y="274161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6" name="Прямоугольник 685"/>
          <p:cNvSpPr/>
          <p:nvPr/>
        </p:nvSpPr>
        <p:spPr>
          <a:xfrm>
            <a:off x="5880094" y="27416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7" name="Прямоугольник 686"/>
          <p:cNvSpPr/>
          <p:nvPr/>
        </p:nvSpPr>
        <p:spPr>
          <a:xfrm>
            <a:off x="5808656" y="274161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8" name="Прямоугольник 687"/>
          <p:cNvSpPr/>
          <p:nvPr/>
        </p:nvSpPr>
        <p:spPr>
          <a:xfrm>
            <a:off x="5737219" y="27416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9" name="Прямоугольник 688"/>
          <p:cNvSpPr/>
          <p:nvPr/>
        </p:nvSpPr>
        <p:spPr>
          <a:xfrm>
            <a:off x="5737219" y="26082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0" name="Прямоугольник 689"/>
          <p:cNvSpPr/>
          <p:nvPr/>
        </p:nvSpPr>
        <p:spPr>
          <a:xfrm>
            <a:off x="5880094" y="26701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1" name="Прямоугольник 690"/>
          <p:cNvSpPr/>
          <p:nvPr/>
        </p:nvSpPr>
        <p:spPr>
          <a:xfrm>
            <a:off x="5737219" y="26701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2" name="Прямоугольник 691"/>
          <p:cNvSpPr/>
          <p:nvPr/>
        </p:nvSpPr>
        <p:spPr>
          <a:xfrm>
            <a:off x="5808656" y="26701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3" name="Прямоугольник 692"/>
          <p:cNvSpPr/>
          <p:nvPr/>
        </p:nvSpPr>
        <p:spPr>
          <a:xfrm>
            <a:off x="5665781" y="25273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4" name="Прямоугольник 693"/>
          <p:cNvSpPr/>
          <p:nvPr/>
        </p:nvSpPr>
        <p:spPr>
          <a:xfrm>
            <a:off x="5665781" y="26082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5" name="Прямоугольник 694"/>
          <p:cNvSpPr/>
          <p:nvPr/>
        </p:nvSpPr>
        <p:spPr>
          <a:xfrm>
            <a:off x="5665781" y="26701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6" name="Прямоугольник 695"/>
          <p:cNvSpPr/>
          <p:nvPr/>
        </p:nvSpPr>
        <p:spPr>
          <a:xfrm>
            <a:off x="5594344" y="26082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7" name="Прямоугольник 696"/>
          <p:cNvSpPr/>
          <p:nvPr/>
        </p:nvSpPr>
        <p:spPr>
          <a:xfrm>
            <a:off x="5522906" y="26082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8" name="Прямоугольник 697"/>
          <p:cNvSpPr/>
          <p:nvPr/>
        </p:nvSpPr>
        <p:spPr>
          <a:xfrm>
            <a:off x="5451469" y="26082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9" name="Прямоугольник 698"/>
          <p:cNvSpPr/>
          <p:nvPr/>
        </p:nvSpPr>
        <p:spPr>
          <a:xfrm>
            <a:off x="5594344" y="26701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0" name="Прямоугольник 699"/>
          <p:cNvSpPr/>
          <p:nvPr/>
        </p:nvSpPr>
        <p:spPr>
          <a:xfrm>
            <a:off x="5522906" y="26701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1" name="Прямоугольник 700"/>
          <p:cNvSpPr/>
          <p:nvPr/>
        </p:nvSpPr>
        <p:spPr>
          <a:xfrm>
            <a:off x="5451469" y="26701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2" name="Прямоугольник 701"/>
          <p:cNvSpPr/>
          <p:nvPr/>
        </p:nvSpPr>
        <p:spPr>
          <a:xfrm>
            <a:off x="5380031" y="26701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3" name="Прямоугольник 702"/>
          <p:cNvSpPr/>
          <p:nvPr/>
        </p:nvSpPr>
        <p:spPr>
          <a:xfrm>
            <a:off x="5380031" y="274161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4" name="Прямоугольник 703"/>
          <p:cNvSpPr/>
          <p:nvPr/>
        </p:nvSpPr>
        <p:spPr>
          <a:xfrm>
            <a:off x="5308594" y="27416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5" name="Прямоугольник 704"/>
          <p:cNvSpPr/>
          <p:nvPr/>
        </p:nvSpPr>
        <p:spPr>
          <a:xfrm>
            <a:off x="5594344" y="27416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6" name="Прямоугольник 705"/>
          <p:cNvSpPr/>
          <p:nvPr/>
        </p:nvSpPr>
        <p:spPr>
          <a:xfrm>
            <a:off x="5880094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7" name="Прямоугольник 706"/>
          <p:cNvSpPr/>
          <p:nvPr/>
        </p:nvSpPr>
        <p:spPr>
          <a:xfrm>
            <a:off x="5808656" y="28844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8" name="Прямоугольник 707"/>
          <p:cNvSpPr/>
          <p:nvPr/>
        </p:nvSpPr>
        <p:spPr>
          <a:xfrm>
            <a:off x="5451469" y="28130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9" name="Прямоугольник 708"/>
          <p:cNvSpPr/>
          <p:nvPr/>
        </p:nvSpPr>
        <p:spPr>
          <a:xfrm>
            <a:off x="5522906" y="28130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0" name="Прямоугольник 709"/>
          <p:cNvSpPr/>
          <p:nvPr/>
        </p:nvSpPr>
        <p:spPr>
          <a:xfrm>
            <a:off x="5603869" y="28130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1" name="Прямоугольник 710"/>
          <p:cNvSpPr/>
          <p:nvPr/>
        </p:nvSpPr>
        <p:spPr>
          <a:xfrm>
            <a:off x="5665781" y="28130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2" name="Прямоугольник 711"/>
          <p:cNvSpPr/>
          <p:nvPr/>
        </p:nvSpPr>
        <p:spPr>
          <a:xfrm>
            <a:off x="5737219" y="28130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3" name="Прямоугольник 712"/>
          <p:cNvSpPr/>
          <p:nvPr/>
        </p:nvSpPr>
        <p:spPr>
          <a:xfrm>
            <a:off x="5737219" y="30273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4" name="Прямоугольник 713"/>
          <p:cNvSpPr/>
          <p:nvPr/>
        </p:nvSpPr>
        <p:spPr>
          <a:xfrm>
            <a:off x="5737219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5" name="Прямоугольник 714"/>
          <p:cNvSpPr/>
          <p:nvPr/>
        </p:nvSpPr>
        <p:spPr>
          <a:xfrm>
            <a:off x="5737219" y="29654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6" name="Прямоугольник 715"/>
          <p:cNvSpPr/>
          <p:nvPr/>
        </p:nvSpPr>
        <p:spPr>
          <a:xfrm>
            <a:off x="5594344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7" name="Прямоугольник 716"/>
          <p:cNvSpPr/>
          <p:nvPr/>
        </p:nvSpPr>
        <p:spPr>
          <a:xfrm>
            <a:off x="5603869" y="29559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8" name="Прямоугольник 717"/>
          <p:cNvSpPr/>
          <p:nvPr/>
        </p:nvSpPr>
        <p:spPr>
          <a:xfrm>
            <a:off x="5594344" y="30273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9" name="Прямоугольник 718"/>
          <p:cNvSpPr/>
          <p:nvPr/>
        </p:nvSpPr>
        <p:spPr>
          <a:xfrm>
            <a:off x="5665781" y="29654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0" name="Прямоугольник 719"/>
          <p:cNvSpPr/>
          <p:nvPr/>
        </p:nvSpPr>
        <p:spPr>
          <a:xfrm>
            <a:off x="5665781" y="28844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1" name="Прямоугольник 720"/>
          <p:cNvSpPr/>
          <p:nvPr/>
        </p:nvSpPr>
        <p:spPr>
          <a:xfrm>
            <a:off x="5380031" y="28130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2" name="Прямоугольник 721"/>
          <p:cNvSpPr/>
          <p:nvPr/>
        </p:nvSpPr>
        <p:spPr>
          <a:xfrm>
            <a:off x="5308594" y="28130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3" name="Прямоугольник 722"/>
          <p:cNvSpPr/>
          <p:nvPr/>
        </p:nvSpPr>
        <p:spPr>
          <a:xfrm>
            <a:off x="5451469" y="30273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4" name="Прямоугольник 723"/>
          <p:cNvSpPr/>
          <p:nvPr/>
        </p:nvSpPr>
        <p:spPr>
          <a:xfrm>
            <a:off x="5522906" y="28844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5" name="Прямоугольник 724"/>
          <p:cNvSpPr/>
          <p:nvPr/>
        </p:nvSpPr>
        <p:spPr>
          <a:xfrm>
            <a:off x="5522906" y="295593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6" name="Прямоугольник 725"/>
          <p:cNvSpPr/>
          <p:nvPr/>
        </p:nvSpPr>
        <p:spPr>
          <a:xfrm>
            <a:off x="5237156" y="29654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7" name="Прямоугольник 726"/>
          <p:cNvSpPr/>
          <p:nvPr/>
        </p:nvSpPr>
        <p:spPr>
          <a:xfrm>
            <a:off x="5380031" y="29654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8" name="Прямоугольник 727"/>
          <p:cNvSpPr/>
          <p:nvPr/>
        </p:nvSpPr>
        <p:spPr>
          <a:xfrm>
            <a:off x="5308594" y="29654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9" name="Прямоугольник 728"/>
          <p:cNvSpPr/>
          <p:nvPr/>
        </p:nvSpPr>
        <p:spPr>
          <a:xfrm>
            <a:off x="5308594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30" name="Прямоугольник 729"/>
          <p:cNvSpPr/>
          <p:nvPr/>
        </p:nvSpPr>
        <p:spPr>
          <a:xfrm>
            <a:off x="5451469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31" name="Прямоугольник 730"/>
          <p:cNvSpPr/>
          <p:nvPr/>
        </p:nvSpPr>
        <p:spPr>
          <a:xfrm>
            <a:off x="5380031" y="28844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32" name="Прямоугольник 731"/>
          <p:cNvSpPr/>
          <p:nvPr/>
        </p:nvSpPr>
        <p:spPr>
          <a:xfrm>
            <a:off x="5308594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33" name="Прямоугольник 732"/>
          <p:cNvSpPr/>
          <p:nvPr/>
        </p:nvSpPr>
        <p:spPr>
          <a:xfrm>
            <a:off x="5237156" y="28844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34" name="Прямоугольник 733"/>
          <p:cNvSpPr/>
          <p:nvPr/>
        </p:nvSpPr>
        <p:spPr>
          <a:xfrm>
            <a:off x="5951531" y="30273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35" name="Прямоугольник 734"/>
          <p:cNvSpPr/>
          <p:nvPr/>
        </p:nvSpPr>
        <p:spPr>
          <a:xfrm>
            <a:off x="5603869" y="29654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736" name="Прямая соединительная линия 735"/>
          <p:cNvCxnSpPr/>
          <p:nvPr/>
        </p:nvCxnSpPr>
        <p:spPr>
          <a:xfrm rot="16200000" flipH="1">
            <a:off x="3786182" y="4286255"/>
            <a:ext cx="214312" cy="214313"/>
          </a:xfrm>
          <a:prstGeom prst="line">
            <a:avLst/>
          </a:prstGeom>
          <a:ln w="3810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7" name="Прямая соединительная линия 736"/>
          <p:cNvCxnSpPr/>
          <p:nvPr/>
        </p:nvCxnSpPr>
        <p:spPr>
          <a:xfrm rot="5400000" flipH="1" flipV="1">
            <a:off x="3786182" y="4286255"/>
            <a:ext cx="214312" cy="214313"/>
          </a:xfrm>
          <a:prstGeom prst="line">
            <a:avLst/>
          </a:prstGeom>
          <a:ln w="3810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Прямая соединительная линия 737"/>
          <p:cNvCxnSpPr/>
          <p:nvPr/>
        </p:nvCxnSpPr>
        <p:spPr>
          <a:xfrm rot="16200000" flipH="1">
            <a:off x="5429244" y="2571756"/>
            <a:ext cx="214312" cy="2143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Прямая соединительная линия 738"/>
          <p:cNvCxnSpPr/>
          <p:nvPr/>
        </p:nvCxnSpPr>
        <p:spPr>
          <a:xfrm rot="5400000" flipH="1" flipV="1">
            <a:off x="5429244" y="2571756"/>
            <a:ext cx="214312" cy="2143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3" name="TextBox 282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22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857232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 </a:t>
            </a:r>
            <a:r>
              <a:rPr lang="en-US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средних. Общая идея</a:t>
            </a: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2655343" y="5786457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Длительность выброса, минуты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5" name="Text Box 7"/>
          <p:cNvSpPr txBox="1">
            <a:spLocks noChangeArrowheads="1"/>
          </p:cNvSpPr>
          <p:nvPr/>
        </p:nvSpPr>
        <p:spPr bwMode="auto">
          <a:xfrm rot="-5400000">
            <a:off x="-29664" y="3458663"/>
            <a:ext cx="44291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Время между выбросами, минуты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54" name="Прямая соединительная линия 253"/>
          <p:cNvCxnSpPr/>
          <p:nvPr/>
        </p:nvCxnSpPr>
        <p:spPr>
          <a:xfrm rot="5400000">
            <a:off x="3069681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Прямая соединительная линия 254"/>
          <p:cNvCxnSpPr/>
          <p:nvPr/>
        </p:nvCxnSpPr>
        <p:spPr>
          <a:xfrm rot="5400000">
            <a:off x="4498431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Прямая соединительная линия 255"/>
          <p:cNvCxnSpPr/>
          <p:nvPr/>
        </p:nvCxnSpPr>
        <p:spPr>
          <a:xfrm rot="5400000">
            <a:off x="3784056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7" name="Прямая соединительная линия 256"/>
          <p:cNvCxnSpPr/>
          <p:nvPr/>
        </p:nvCxnSpPr>
        <p:spPr>
          <a:xfrm rot="5400000">
            <a:off x="5212806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Прямая соединительная линия 257"/>
          <p:cNvCxnSpPr/>
          <p:nvPr/>
        </p:nvCxnSpPr>
        <p:spPr>
          <a:xfrm rot="5400000">
            <a:off x="5927181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Прямая соединительная линия 258"/>
          <p:cNvCxnSpPr/>
          <p:nvPr/>
        </p:nvCxnSpPr>
        <p:spPr>
          <a:xfrm rot="5400000">
            <a:off x="6641556" y="5462605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Прямая соединительная линия 259"/>
          <p:cNvCxnSpPr/>
          <p:nvPr/>
        </p:nvCxnSpPr>
        <p:spPr>
          <a:xfrm rot="10800000">
            <a:off x="2714081" y="5313380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Прямая соединительная линия 260"/>
          <p:cNvCxnSpPr/>
          <p:nvPr/>
        </p:nvCxnSpPr>
        <p:spPr>
          <a:xfrm rot="10800000">
            <a:off x="2714081" y="4670443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2" name="Прямая соединительная линия 261"/>
          <p:cNvCxnSpPr/>
          <p:nvPr/>
        </p:nvCxnSpPr>
        <p:spPr>
          <a:xfrm rot="10800000">
            <a:off x="2714081" y="4027505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3" name="Прямая соединительная линия 262"/>
          <p:cNvCxnSpPr/>
          <p:nvPr/>
        </p:nvCxnSpPr>
        <p:spPr>
          <a:xfrm rot="10800000">
            <a:off x="2714081" y="3384568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4" name="Прямая соединительная линия 263"/>
          <p:cNvCxnSpPr/>
          <p:nvPr/>
        </p:nvCxnSpPr>
        <p:spPr>
          <a:xfrm rot="10800000">
            <a:off x="2714081" y="2741630"/>
            <a:ext cx="215900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Прямая соединительная линия 264"/>
          <p:cNvCxnSpPr/>
          <p:nvPr/>
        </p:nvCxnSpPr>
        <p:spPr>
          <a:xfrm rot="10800000">
            <a:off x="2714081" y="2098693"/>
            <a:ext cx="215900" cy="1587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7" name="Прямая со стрелкой 266"/>
          <p:cNvCxnSpPr/>
          <p:nvPr/>
        </p:nvCxnSpPr>
        <p:spPr>
          <a:xfrm rot="16200000" flipV="1">
            <a:off x="784872" y="3442909"/>
            <a:ext cx="4029869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Прямая со стрелкой 267"/>
          <p:cNvCxnSpPr/>
          <p:nvPr/>
        </p:nvCxnSpPr>
        <p:spPr>
          <a:xfrm>
            <a:off x="2799806" y="5456255"/>
            <a:ext cx="4286250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 Box 7"/>
          <p:cNvSpPr txBox="1">
            <a:spLocks noChangeArrowheads="1"/>
          </p:cNvSpPr>
          <p:nvPr/>
        </p:nvSpPr>
        <p:spPr bwMode="auto">
          <a:xfrm>
            <a:off x="2299743" y="5070493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0" name="Text Box 7"/>
          <p:cNvSpPr txBox="1">
            <a:spLocks noChangeArrowheads="1"/>
          </p:cNvSpPr>
          <p:nvPr/>
        </p:nvSpPr>
        <p:spPr bwMode="auto">
          <a:xfrm>
            <a:off x="2299743" y="4427555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1" name="Text Box 7"/>
          <p:cNvSpPr txBox="1">
            <a:spLocks noChangeArrowheads="1"/>
          </p:cNvSpPr>
          <p:nvPr/>
        </p:nvSpPr>
        <p:spPr bwMode="auto">
          <a:xfrm>
            <a:off x="2299743" y="3784618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60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2" name="Text Box 7"/>
          <p:cNvSpPr txBox="1">
            <a:spLocks noChangeArrowheads="1"/>
          </p:cNvSpPr>
          <p:nvPr/>
        </p:nvSpPr>
        <p:spPr bwMode="auto">
          <a:xfrm>
            <a:off x="2299743" y="3141680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70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3" name="Text Box 7"/>
          <p:cNvSpPr txBox="1">
            <a:spLocks noChangeArrowheads="1"/>
          </p:cNvSpPr>
          <p:nvPr/>
        </p:nvSpPr>
        <p:spPr bwMode="auto">
          <a:xfrm>
            <a:off x="2299743" y="2498743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80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4" name="Text Box 7"/>
          <p:cNvSpPr txBox="1">
            <a:spLocks noChangeArrowheads="1"/>
          </p:cNvSpPr>
          <p:nvPr/>
        </p:nvSpPr>
        <p:spPr bwMode="auto">
          <a:xfrm>
            <a:off x="2299743" y="1855805"/>
            <a:ext cx="50006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90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6" name="Text Box 7"/>
          <p:cNvSpPr txBox="1">
            <a:spLocks noChangeArrowheads="1"/>
          </p:cNvSpPr>
          <p:nvPr/>
        </p:nvSpPr>
        <p:spPr bwMode="auto">
          <a:xfrm>
            <a:off x="2942681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7" name="Text Box 7"/>
          <p:cNvSpPr txBox="1">
            <a:spLocks noChangeArrowheads="1"/>
          </p:cNvSpPr>
          <p:nvPr/>
        </p:nvSpPr>
        <p:spPr bwMode="auto">
          <a:xfrm>
            <a:off x="3657056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8" name="Text Box 7"/>
          <p:cNvSpPr txBox="1">
            <a:spLocks noChangeArrowheads="1"/>
          </p:cNvSpPr>
          <p:nvPr/>
        </p:nvSpPr>
        <p:spPr bwMode="auto">
          <a:xfrm>
            <a:off x="4371431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3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9" name="Text Box 7"/>
          <p:cNvSpPr txBox="1">
            <a:spLocks noChangeArrowheads="1"/>
          </p:cNvSpPr>
          <p:nvPr/>
        </p:nvSpPr>
        <p:spPr bwMode="auto">
          <a:xfrm>
            <a:off x="5085806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0" name="Text Box 7"/>
          <p:cNvSpPr txBox="1">
            <a:spLocks noChangeArrowheads="1"/>
          </p:cNvSpPr>
          <p:nvPr/>
        </p:nvSpPr>
        <p:spPr bwMode="auto">
          <a:xfrm>
            <a:off x="5800181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1" name="Text Box 7"/>
          <p:cNvSpPr txBox="1">
            <a:spLocks noChangeArrowheads="1"/>
          </p:cNvSpPr>
          <p:nvPr/>
        </p:nvSpPr>
        <p:spPr bwMode="auto">
          <a:xfrm>
            <a:off x="6514556" y="5559998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6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11" name="Прямоугольник 510"/>
          <p:cNvSpPr/>
          <p:nvPr/>
        </p:nvSpPr>
        <p:spPr>
          <a:xfrm>
            <a:off x="4237032" y="367030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2" name="Прямоугольник 511"/>
          <p:cNvSpPr/>
          <p:nvPr/>
        </p:nvSpPr>
        <p:spPr>
          <a:xfrm>
            <a:off x="4094157" y="331311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3" name="Прямоугольник 512"/>
          <p:cNvSpPr/>
          <p:nvPr/>
        </p:nvSpPr>
        <p:spPr>
          <a:xfrm>
            <a:off x="3879845" y="35274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4" name="Прямоугольник 513"/>
          <p:cNvSpPr/>
          <p:nvPr/>
        </p:nvSpPr>
        <p:spPr>
          <a:xfrm>
            <a:off x="3879845" y="367030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5" name="Прямоугольник 514"/>
          <p:cNvSpPr/>
          <p:nvPr/>
        </p:nvSpPr>
        <p:spPr>
          <a:xfrm>
            <a:off x="4522782" y="388461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6" name="Прямоугольник 515"/>
          <p:cNvSpPr/>
          <p:nvPr/>
        </p:nvSpPr>
        <p:spPr>
          <a:xfrm>
            <a:off x="4165595" y="388461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7" name="Прямоугольник 516"/>
          <p:cNvSpPr/>
          <p:nvPr/>
        </p:nvSpPr>
        <p:spPr>
          <a:xfrm>
            <a:off x="4022720" y="388461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8" name="Прямоугольник 517"/>
          <p:cNvSpPr/>
          <p:nvPr/>
        </p:nvSpPr>
        <p:spPr>
          <a:xfrm>
            <a:off x="4094157" y="38131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9" name="Прямоугольник 518"/>
          <p:cNvSpPr/>
          <p:nvPr/>
        </p:nvSpPr>
        <p:spPr>
          <a:xfrm>
            <a:off x="4022720" y="37417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0" name="Прямоугольник 519"/>
          <p:cNvSpPr/>
          <p:nvPr/>
        </p:nvSpPr>
        <p:spPr>
          <a:xfrm>
            <a:off x="4094157" y="367030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1" name="Прямоугольник 520"/>
          <p:cNvSpPr/>
          <p:nvPr/>
        </p:nvSpPr>
        <p:spPr>
          <a:xfrm>
            <a:off x="4379907" y="424180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2" name="Прямоугольник 521"/>
          <p:cNvSpPr/>
          <p:nvPr/>
        </p:nvSpPr>
        <p:spPr>
          <a:xfrm>
            <a:off x="4451345" y="43132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523" name="Прямоугольник 522"/>
          <p:cNvSpPr/>
          <p:nvPr/>
        </p:nvSpPr>
        <p:spPr>
          <a:xfrm>
            <a:off x="4237032" y="445611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4" name="Прямоугольник 523"/>
          <p:cNvSpPr/>
          <p:nvPr/>
        </p:nvSpPr>
        <p:spPr>
          <a:xfrm>
            <a:off x="3522657" y="374174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5" name="Прямоугольник 524"/>
          <p:cNvSpPr/>
          <p:nvPr/>
        </p:nvSpPr>
        <p:spPr>
          <a:xfrm>
            <a:off x="3594095" y="388461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6" name="Прямоугольник 525"/>
          <p:cNvSpPr/>
          <p:nvPr/>
        </p:nvSpPr>
        <p:spPr>
          <a:xfrm>
            <a:off x="3675057" y="38131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7" name="Прямоугольник 526"/>
          <p:cNvSpPr/>
          <p:nvPr/>
        </p:nvSpPr>
        <p:spPr>
          <a:xfrm>
            <a:off x="3808407" y="389414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8" name="Прямоугольник 527"/>
          <p:cNvSpPr/>
          <p:nvPr/>
        </p:nvSpPr>
        <p:spPr>
          <a:xfrm>
            <a:off x="3451220" y="452755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9" name="Прямоугольник 528"/>
          <p:cNvSpPr/>
          <p:nvPr/>
        </p:nvSpPr>
        <p:spPr>
          <a:xfrm>
            <a:off x="3808407" y="509905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0" name="Прямоугольник 529"/>
          <p:cNvSpPr/>
          <p:nvPr/>
        </p:nvSpPr>
        <p:spPr>
          <a:xfrm>
            <a:off x="4022720" y="40989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1" name="Прямоугольник 530"/>
          <p:cNvSpPr/>
          <p:nvPr/>
        </p:nvSpPr>
        <p:spPr>
          <a:xfrm>
            <a:off x="3951282" y="40274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2" name="Прямоугольник 531"/>
          <p:cNvSpPr/>
          <p:nvPr/>
        </p:nvSpPr>
        <p:spPr>
          <a:xfrm>
            <a:off x="3951282" y="409893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3" name="Прямоугольник 532"/>
          <p:cNvSpPr/>
          <p:nvPr/>
        </p:nvSpPr>
        <p:spPr>
          <a:xfrm>
            <a:off x="3879845" y="402749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4" name="Прямоугольник 533"/>
          <p:cNvSpPr/>
          <p:nvPr/>
        </p:nvSpPr>
        <p:spPr>
          <a:xfrm>
            <a:off x="3665532" y="40274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5" name="Прямоугольник 534"/>
          <p:cNvSpPr/>
          <p:nvPr/>
        </p:nvSpPr>
        <p:spPr>
          <a:xfrm>
            <a:off x="3817932" y="40274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6" name="Прямоугольник 535"/>
          <p:cNvSpPr/>
          <p:nvPr/>
        </p:nvSpPr>
        <p:spPr>
          <a:xfrm>
            <a:off x="3879845" y="417036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7" name="Прямоугольник 536"/>
          <p:cNvSpPr/>
          <p:nvPr/>
        </p:nvSpPr>
        <p:spPr>
          <a:xfrm>
            <a:off x="3808407" y="409893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8" name="Прямоугольник 537"/>
          <p:cNvSpPr/>
          <p:nvPr/>
        </p:nvSpPr>
        <p:spPr>
          <a:xfrm>
            <a:off x="3736970" y="40989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9" name="Прямоугольник 538"/>
          <p:cNvSpPr/>
          <p:nvPr/>
        </p:nvSpPr>
        <p:spPr>
          <a:xfrm>
            <a:off x="3808407" y="41798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0" name="Прямоугольник 539"/>
          <p:cNvSpPr/>
          <p:nvPr/>
        </p:nvSpPr>
        <p:spPr>
          <a:xfrm>
            <a:off x="3665532" y="41798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1" name="Прямоугольник 540"/>
          <p:cNvSpPr/>
          <p:nvPr/>
        </p:nvSpPr>
        <p:spPr>
          <a:xfrm>
            <a:off x="3665532" y="409893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2" name="Прямоугольник 541"/>
          <p:cNvSpPr/>
          <p:nvPr/>
        </p:nvSpPr>
        <p:spPr>
          <a:xfrm>
            <a:off x="3594095" y="417036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3" name="Прямоугольник 542"/>
          <p:cNvSpPr/>
          <p:nvPr/>
        </p:nvSpPr>
        <p:spPr>
          <a:xfrm>
            <a:off x="3594095" y="40989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4" name="Прямоугольник 543"/>
          <p:cNvSpPr/>
          <p:nvPr/>
        </p:nvSpPr>
        <p:spPr>
          <a:xfrm>
            <a:off x="3594095" y="438468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5" name="Прямоугольник 544"/>
          <p:cNvSpPr/>
          <p:nvPr/>
        </p:nvSpPr>
        <p:spPr>
          <a:xfrm>
            <a:off x="3665532" y="431324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6" name="Прямоугольник 545"/>
          <p:cNvSpPr/>
          <p:nvPr/>
        </p:nvSpPr>
        <p:spPr>
          <a:xfrm>
            <a:off x="3736970" y="424180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7" name="Прямоугольник 546"/>
          <p:cNvSpPr/>
          <p:nvPr/>
        </p:nvSpPr>
        <p:spPr>
          <a:xfrm>
            <a:off x="3817932" y="431324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8" name="Прямоугольник 547"/>
          <p:cNvSpPr/>
          <p:nvPr/>
        </p:nvSpPr>
        <p:spPr>
          <a:xfrm>
            <a:off x="3736970" y="43132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9" name="Прямоугольник 548"/>
          <p:cNvSpPr/>
          <p:nvPr/>
        </p:nvSpPr>
        <p:spPr>
          <a:xfrm>
            <a:off x="3951282" y="431324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0" name="Прямоугольник 549"/>
          <p:cNvSpPr/>
          <p:nvPr/>
        </p:nvSpPr>
        <p:spPr>
          <a:xfrm>
            <a:off x="3951282" y="43846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1" name="Прямоугольник 550"/>
          <p:cNvSpPr/>
          <p:nvPr/>
        </p:nvSpPr>
        <p:spPr>
          <a:xfrm>
            <a:off x="4022720" y="43132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2" name="Прямоугольник 551"/>
          <p:cNvSpPr/>
          <p:nvPr/>
        </p:nvSpPr>
        <p:spPr>
          <a:xfrm>
            <a:off x="4094157" y="445611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3" name="Прямоугольник 552"/>
          <p:cNvSpPr/>
          <p:nvPr/>
        </p:nvSpPr>
        <p:spPr>
          <a:xfrm>
            <a:off x="4094157" y="43846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4" name="Прямоугольник 553"/>
          <p:cNvSpPr/>
          <p:nvPr/>
        </p:nvSpPr>
        <p:spPr>
          <a:xfrm>
            <a:off x="3817932" y="445611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5" name="Прямоугольник 554"/>
          <p:cNvSpPr/>
          <p:nvPr/>
        </p:nvSpPr>
        <p:spPr>
          <a:xfrm>
            <a:off x="3665532" y="43846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6" name="Прямоугольник 555"/>
          <p:cNvSpPr/>
          <p:nvPr/>
        </p:nvSpPr>
        <p:spPr>
          <a:xfrm>
            <a:off x="3736970" y="438468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7" name="Прямоугольник 556"/>
          <p:cNvSpPr/>
          <p:nvPr/>
        </p:nvSpPr>
        <p:spPr>
          <a:xfrm>
            <a:off x="3665532" y="445611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8" name="Прямоугольник 557"/>
          <p:cNvSpPr/>
          <p:nvPr/>
        </p:nvSpPr>
        <p:spPr>
          <a:xfrm>
            <a:off x="3736970" y="445611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9" name="Прямоугольник 558"/>
          <p:cNvSpPr/>
          <p:nvPr/>
        </p:nvSpPr>
        <p:spPr>
          <a:xfrm>
            <a:off x="3817932" y="452755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0" name="Прямоугольник 559"/>
          <p:cNvSpPr/>
          <p:nvPr/>
        </p:nvSpPr>
        <p:spPr>
          <a:xfrm>
            <a:off x="3736970" y="452755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1" name="Прямоугольник 560"/>
          <p:cNvSpPr/>
          <p:nvPr/>
        </p:nvSpPr>
        <p:spPr>
          <a:xfrm>
            <a:off x="3594095" y="452755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2" name="Прямоугольник 561"/>
          <p:cNvSpPr/>
          <p:nvPr/>
        </p:nvSpPr>
        <p:spPr>
          <a:xfrm>
            <a:off x="3665532" y="452755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3" name="Прямоугольник 562"/>
          <p:cNvSpPr/>
          <p:nvPr/>
        </p:nvSpPr>
        <p:spPr>
          <a:xfrm>
            <a:off x="3817932" y="45989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4" name="Прямоугольник 563"/>
          <p:cNvSpPr/>
          <p:nvPr/>
        </p:nvSpPr>
        <p:spPr>
          <a:xfrm>
            <a:off x="3736970" y="459899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5" name="Прямоугольник 564"/>
          <p:cNvSpPr/>
          <p:nvPr/>
        </p:nvSpPr>
        <p:spPr>
          <a:xfrm>
            <a:off x="3665532" y="45989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6" name="Прямоугольник 565"/>
          <p:cNvSpPr/>
          <p:nvPr/>
        </p:nvSpPr>
        <p:spPr>
          <a:xfrm>
            <a:off x="3665532" y="467043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7" name="Прямоугольник 566"/>
          <p:cNvSpPr/>
          <p:nvPr/>
        </p:nvSpPr>
        <p:spPr>
          <a:xfrm>
            <a:off x="3736970" y="46704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8" name="Прямоугольник 567"/>
          <p:cNvSpPr/>
          <p:nvPr/>
        </p:nvSpPr>
        <p:spPr>
          <a:xfrm>
            <a:off x="3817932" y="474186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9" name="Прямоугольник 568"/>
          <p:cNvSpPr/>
          <p:nvPr/>
        </p:nvSpPr>
        <p:spPr>
          <a:xfrm>
            <a:off x="3951282" y="47513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0" name="Прямоугольник 569"/>
          <p:cNvSpPr/>
          <p:nvPr/>
        </p:nvSpPr>
        <p:spPr>
          <a:xfrm>
            <a:off x="3879845" y="46704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1" name="Прямоугольник 570"/>
          <p:cNvSpPr/>
          <p:nvPr/>
        </p:nvSpPr>
        <p:spPr>
          <a:xfrm>
            <a:off x="3879845" y="4741868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2" name="Прямоугольник 571"/>
          <p:cNvSpPr/>
          <p:nvPr/>
        </p:nvSpPr>
        <p:spPr>
          <a:xfrm>
            <a:off x="3879845" y="48847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3" name="Прямоугольник 572"/>
          <p:cNvSpPr/>
          <p:nvPr/>
        </p:nvSpPr>
        <p:spPr>
          <a:xfrm>
            <a:off x="3951282" y="49561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4" name="Прямоугольник 573"/>
          <p:cNvSpPr/>
          <p:nvPr/>
        </p:nvSpPr>
        <p:spPr>
          <a:xfrm>
            <a:off x="4094157" y="481330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5" name="Прямоугольник 574"/>
          <p:cNvSpPr/>
          <p:nvPr/>
        </p:nvSpPr>
        <p:spPr>
          <a:xfrm>
            <a:off x="3951282" y="467043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6" name="Прямоугольник 575"/>
          <p:cNvSpPr/>
          <p:nvPr/>
        </p:nvSpPr>
        <p:spPr>
          <a:xfrm>
            <a:off x="4022720" y="467043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7" name="Прямоугольник 576"/>
          <p:cNvSpPr/>
          <p:nvPr/>
        </p:nvSpPr>
        <p:spPr>
          <a:xfrm>
            <a:off x="4094157" y="467043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8" name="Прямоугольник 577"/>
          <p:cNvSpPr/>
          <p:nvPr/>
        </p:nvSpPr>
        <p:spPr>
          <a:xfrm>
            <a:off x="4022720" y="459899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9" name="Прямоугольник 578"/>
          <p:cNvSpPr/>
          <p:nvPr/>
        </p:nvSpPr>
        <p:spPr>
          <a:xfrm>
            <a:off x="3951282" y="45989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0" name="Прямоугольник 579"/>
          <p:cNvSpPr/>
          <p:nvPr/>
        </p:nvSpPr>
        <p:spPr>
          <a:xfrm>
            <a:off x="3951282" y="452755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1" name="Прямоугольник 580"/>
          <p:cNvSpPr/>
          <p:nvPr/>
        </p:nvSpPr>
        <p:spPr>
          <a:xfrm>
            <a:off x="3808407" y="49561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2" name="Прямоугольник 581"/>
          <p:cNvSpPr/>
          <p:nvPr/>
        </p:nvSpPr>
        <p:spPr>
          <a:xfrm>
            <a:off x="3736970" y="4956181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3" name="Прямоугольник 582"/>
          <p:cNvSpPr/>
          <p:nvPr/>
        </p:nvSpPr>
        <p:spPr>
          <a:xfrm>
            <a:off x="3736970" y="48847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4" name="Прямоугольник 583"/>
          <p:cNvSpPr/>
          <p:nvPr/>
        </p:nvSpPr>
        <p:spPr>
          <a:xfrm>
            <a:off x="3736970" y="481330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5" name="Прямоугольник 584"/>
          <p:cNvSpPr/>
          <p:nvPr/>
        </p:nvSpPr>
        <p:spPr>
          <a:xfrm>
            <a:off x="3736970" y="475139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6" name="Прямоугольник 585"/>
          <p:cNvSpPr/>
          <p:nvPr/>
        </p:nvSpPr>
        <p:spPr>
          <a:xfrm>
            <a:off x="3665532" y="47513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7" name="Прямоугольник 586"/>
          <p:cNvSpPr/>
          <p:nvPr/>
        </p:nvSpPr>
        <p:spPr>
          <a:xfrm>
            <a:off x="3594095" y="475139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8" name="Прямоугольник 587"/>
          <p:cNvSpPr/>
          <p:nvPr/>
        </p:nvSpPr>
        <p:spPr>
          <a:xfrm>
            <a:off x="3665532" y="4813306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9" name="Прямоугольник 588"/>
          <p:cNvSpPr/>
          <p:nvPr/>
        </p:nvSpPr>
        <p:spPr>
          <a:xfrm>
            <a:off x="3594095" y="4813306"/>
            <a:ext cx="71437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0" name="Прямоугольник 589"/>
          <p:cNvSpPr/>
          <p:nvPr/>
        </p:nvSpPr>
        <p:spPr>
          <a:xfrm>
            <a:off x="3665532" y="488474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1" name="Прямоугольник 590"/>
          <p:cNvSpPr/>
          <p:nvPr/>
        </p:nvSpPr>
        <p:spPr>
          <a:xfrm>
            <a:off x="3594095" y="48847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2" name="Прямоугольник 591"/>
          <p:cNvSpPr/>
          <p:nvPr/>
        </p:nvSpPr>
        <p:spPr>
          <a:xfrm>
            <a:off x="3665532" y="4956181"/>
            <a:ext cx="71438" cy="7143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3" name="Прямоугольник 592"/>
          <p:cNvSpPr/>
          <p:nvPr/>
        </p:nvSpPr>
        <p:spPr>
          <a:xfrm>
            <a:off x="3817932" y="4751393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4" name="Прямоугольник 593"/>
          <p:cNvSpPr/>
          <p:nvPr/>
        </p:nvSpPr>
        <p:spPr>
          <a:xfrm>
            <a:off x="4879970" y="374174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5" name="Прямоугольник 594"/>
          <p:cNvSpPr/>
          <p:nvPr/>
        </p:nvSpPr>
        <p:spPr>
          <a:xfrm>
            <a:off x="5165720" y="374174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6" name="Прямоугольник 595"/>
          <p:cNvSpPr/>
          <p:nvPr/>
        </p:nvSpPr>
        <p:spPr>
          <a:xfrm>
            <a:off x="4808532" y="3598868"/>
            <a:ext cx="71438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7" name="Прямоугольник 596"/>
          <p:cNvSpPr/>
          <p:nvPr/>
        </p:nvSpPr>
        <p:spPr>
          <a:xfrm>
            <a:off x="4951407" y="35988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8" name="Прямоугольник 597"/>
          <p:cNvSpPr/>
          <p:nvPr/>
        </p:nvSpPr>
        <p:spPr>
          <a:xfrm>
            <a:off x="4594220" y="3455993"/>
            <a:ext cx="71437" cy="7143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9" name="Прямоугольник 598"/>
          <p:cNvSpPr/>
          <p:nvPr/>
        </p:nvSpPr>
        <p:spPr>
          <a:xfrm>
            <a:off x="4808532" y="352743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0" name="Прямоугольник 599"/>
          <p:cNvSpPr/>
          <p:nvPr/>
        </p:nvSpPr>
        <p:spPr>
          <a:xfrm>
            <a:off x="4808532" y="30988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1" name="Прямоугольник 600"/>
          <p:cNvSpPr/>
          <p:nvPr/>
        </p:nvSpPr>
        <p:spPr>
          <a:xfrm>
            <a:off x="4951407" y="317024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2" name="Прямоугольник 601"/>
          <p:cNvSpPr/>
          <p:nvPr/>
        </p:nvSpPr>
        <p:spPr>
          <a:xfrm>
            <a:off x="4960932" y="331311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3" name="Прямоугольник 602"/>
          <p:cNvSpPr/>
          <p:nvPr/>
        </p:nvSpPr>
        <p:spPr>
          <a:xfrm>
            <a:off x="5094282" y="331311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4" name="Прямоугольник 603"/>
          <p:cNvSpPr/>
          <p:nvPr/>
        </p:nvSpPr>
        <p:spPr>
          <a:xfrm>
            <a:off x="5380032" y="34559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5" name="Прямоугольник 604"/>
          <p:cNvSpPr/>
          <p:nvPr/>
        </p:nvSpPr>
        <p:spPr>
          <a:xfrm>
            <a:off x="5246682" y="33845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6" name="Прямоугольник 605"/>
          <p:cNvSpPr/>
          <p:nvPr/>
        </p:nvSpPr>
        <p:spPr>
          <a:xfrm>
            <a:off x="5451470" y="33845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7" name="Прямоугольник 606"/>
          <p:cNvSpPr/>
          <p:nvPr/>
        </p:nvSpPr>
        <p:spPr>
          <a:xfrm>
            <a:off x="5380032" y="33845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8" name="Прямоугольник 607"/>
          <p:cNvSpPr/>
          <p:nvPr/>
        </p:nvSpPr>
        <p:spPr>
          <a:xfrm>
            <a:off x="5308595" y="33131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9" name="Прямоугольник 608"/>
          <p:cNvSpPr/>
          <p:nvPr/>
        </p:nvSpPr>
        <p:spPr>
          <a:xfrm>
            <a:off x="5308595" y="33845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0" name="Прямоугольник 609"/>
          <p:cNvSpPr/>
          <p:nvPr/>
        </p:nvSpPr>
        <p:spPr>
          <a:xfrm>
            <a:off x="5594345" y="35988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1" name="Прямоугольник 610"/>
          <p:cNvSpPr/>
          <p:nvPr/>
        </p:nvSpPr>
        <p:spPr>
          <a:xfrm>
            <a:off x="6165845" y="1741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2" name="Прямоугольник 611"/>
          <p:cNvSpPr/>
          <p:nvPr/>
        </p:nvSpPr>
        <p:spPr>
          <a:xfrm>
            <a:off x="5951532" y="181293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3" name="Прямоугольник 612"/>
          <p:cNvSpPr/>
          <p:nvPr/>
        </p:nvSpPr>
        <p:spPr>
          <a:xfrm>
            <a:off x="5808657" y="18843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4" name="Прямоугольник 613"/>
          <p:cNvSpPr/>
          <p:nvPr/>
        </p:nvSpPr>
        <p:spPr>
          <a:xfrm>
            <a:off x="5665782" y="19558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5" name="Прямоугольник 614"/>
          <p:cNvSpPr/>
          <p:nvPr/>
        </p:nvSpPr>
        <p:spPr>
          <a:xfrm>
            <a:off x="5380032" y="20367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6" name="Прямоугольник 615"/>
          <p:cNvSpPr/>
          <p:nvPr/>
        </p:nvSpPr>
        <p:spPr>
          <a:xfrm>
            <a:off x="5380032" y="18843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7" name="Прямоугольник 616"/>
          <p:cNvSpPr/>
          <p:nvPr/>
        </p:nvSpPr>
        <p:spPr>
          <a:xfrm>
            <a:off x="5308595" y="21701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8" name="Прямоугольник 617"/>
          <p:cNvSpPr/>
          <p:nvPr/>
        </p:nvSpPr>
        <p:spPr>
          <a:xfrm>
            <a:off x="5460995" y="22415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9" name="Прямоугольник 618"/>
          <p:cNvSpPr/>
          <p:nvPr/>
        </p:nvSpPr>
        <p:spPr>
          <a:xfrm>
            <a:off x="5451470" y="23844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0" name="Прямоугольник 619"/>
          <p:cNvSpPr/>
          <p:nvPr/>
        </p:nvSpPr>
        <p:spPr>
          <a:xfrm>
            <a:off x="5603870" y="23844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1" name="Прямоугольник 620"/>
          <p:cNvSpPr/>
          <p:nvPr/>
        </p:nvSpPr>
        <p:spPr>
          <a:xfrm>
            <a:off x="5022845" y="24558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2" name="Прямоугольник 621"/>
          <p:cNvSpPr/>
          <p:nvPr/>
        </p:nvSpPr>
        <p:spPr>
          <a:xfrm>
            <a:off x="4951407" y="23129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3" name="Прямоугольник 622"/>
          <p:cNvSpPr/>
          <p:nvPr/>
        </p:nvSpPr>
        <p:spPr>
          <a:xfrm>
            <a:off x="4808532" y="25273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4" name="Прямоугольник 623"/>
          <p:cNvSpPr/>
          <p:nvPr/>
        </p:nvSpPr>
        <p:spPr>
          <a:xfrm>
            <a:off x="5022845" y="25273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5" name="Прямоугольник 624"/>
          <p:cNvSpPr/>
          <p:nvPr/>
        </p:nvSpPr>
        <p:spPr>
          <a:xfrm>
            <a:off x="4879970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6" name="Прямоугольник 625"/>
          <p:cNvSpPr/>
          <p:nvPr/>
        </p:nvSpPr>
        <p:spPr>
          <a:xfrm>
            <a:off x="5022845" y="28130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7" name="Прямоугольник 626"/>
          <p:cNvSpPr/>
          <p:nvPr/>
        </p:nvSpPr>
        <p:spPr>
          <a:xfrm>
            <a:off x="5094282" y="28130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8" name="Прямоугольник 627"/>
          <p:cNvSpPr/>
          <p:nvPr/>
        </p:nvSpPr>
        <p:spPr>
          <a:xfrm>
            <a:off x="5165720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9" name="Прямоугольник 628"/>
          <p:cNvSpPr/>
          <p:nvPr/>
        </p:nvSpPr>
        <p:spPr>
          <a:xfrm>
            <a:off x="5094282" y="30273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0" name="Прямоугольник 629"/>
          <p:cNvSpPr/>
          <p:nvPr/>
        </p:nvSpPr>
        <p:spPr>
          <a:xfrm>
            <a:off x="5165720" y="30988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1" name="Прямоугольник 630"/>
          <p:cNvSpPr/>
          <p:nvPr/>
        </p:nvSpPr>
        <p:spPr>
          <a:xfrm>
            <a:off x="5165720" y="30273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2" name="Прямоугольник 631"/>
          <p:cNvSpPr/>
          <p:nvPr/>
        </p:nvSpPr>
        <p:spPr>
          <a:xfrm>
            <a:off x="5380032" y="31797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3" name="Прямоугольник 632"/>
          <p:cNvSpPr/>
          <p:nvPr/>
        </p:nvSpPr>
        <p:spPr>
          <a:xfrm>
            <a:off x="5522907" y="32416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4" name="Прямоугольник 633"/>
          <p:cNvSpPr/>
          <p:nvPr/>
        </p:nvSpPr>
        <p:spPr>
          <a:xfrm>
            <a:off x="5880095" y="317024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5" name="Прямоугольник 634"/>
          <p:cNvSpPr/>
          <p:nvPr/>
        </p:nvSpPr>
        <p:spPr>
          <a:xfrm>
            <a:off x="5675307" y="317024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6" name="Прямоугольник 635"/>
          <p:cNvSpPr/>
          <p:nvPr/>
        </p:nvSpPr>
        <p:spPr>
          <a:xfrm>
            <a:off x="5522907" y="317024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7" name="Прямоугольник 636"/>
          <p:cNvSpPr/>
          <p:nvPr/>
        </p:nvSpPr>
        <p:spPr>
          <a:xfrm>
            <a:off x="5594345" y="30988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8" name="Прямоугольник 637"/>
          <p:cNvSpPr/>
          <p:nvPr/>
        </p:nvSpPr>
        <p:spPr>
          <a:xfrm>
            <a:off x="5665782" y="30988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39" name="Прямоугольник 638"/>
          <p:cNvSpPr/>
          <p:nvPr/>
        </p:nvSpPr>
        <p:spPr>
          <a:xfrm>
            <a:off x="5808657" y="30988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0" name="Прямоугольник 639"/>
          <p:cNvSpPr/>
          <p:nvPr/>
        </p:nvSpPr>
        <p:spPr>
          <a:xfrm>
            <a:off x="5880095" y="30988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1" name="Прямоугольник 640"/>
          <p:cNvSpPr/>
          <p:nvPr/>
        </p:nvSpPr>
        <p:spPr>
          <a:xfrm>
            <a:off x="6094407" y="30273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2" name="Прямоугольник 641"/>
          <p:cNvSpPr/>
          <p:nvPr/>
        </p:nvSpPr>
        <p:spPr>
          <a:xfrm>
            <a:off x="6165845" y="29559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3" name="Прямоугольник 642"/>
          <p:cNvSpPr/>
          <p:nvPr/>
        </p:nvSpPr>
        <p:spPr>
          <a:xfrm>
            <a:off x="5665782" y="20986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4" name="Прямоугольник 643"/>
          <p:cNvSpPr/>
          <p:nvPr/>
        </p:nvSpPr>
        <p:spPr>
          <a:xfrm>
            <a:off x="5594345" y="20986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5" name="Прямоугольник 644"/>
          <p:cNvSpPr/>
          <p:nvPr/>
        </p:nvSpPr>
        <p:spPr>
          <a:xfrm>
            <a:off x="5594345" y="21701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6" name="Прямоугольник 645"/>
          <p:cNvSpPr/>
          <p:nvPr/>
        </p:nvSpPr>
        <p:spPr>
          <a:xfrm>
            <a:off x="5594345" y="22415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7" name="Прямоугольник 646"/>
          <p:cNvSpPr/>
          <p:nvPr/>
        </p:nvSpPr>
        <p:spPr>
          <a:xfrm>
            <a:off x="5665782" y="23129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8" name="Прямоугольник 647"/>
          <p:cNvSpPr/>
          <p:nvPr/>
        </p:nvSpPr>
        <p:spPr>
          <a:xfrm>
            <a:off x="5880095" y="22415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49" name="Прямоугольник 648"/>
          <p:cNvSpPr/>
          <p:nvPr/>
        </p:nvSpPr>
        <p:spPr>
          <a:xfrm>
            <a:off x="5808657" y="22415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0" name="Прямоугольник 649"/>
          <p:cNvSpPr/>
          <p:nvPr/>
        </p:nvSpPr>
        <p:spPr>
          <a:xfrm>
            <a:off x="5951532" y="20986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1" name="Прямоугольник 650"/>
          <p:cNvSpPr/>
          <p:nvPr/>
        </p:nvSpPr>
        <p:spPr>
          <a:xfrm>
            <a:off x="5880095" y="20986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2" name="Прямоугольник 651"/>
          <p:cNvSpPr/>
          <p:nvPr/>
        </p:nvSpPr>
        <p:spPr>
          <a:xfrm>
            <a:off x="5808657" y="20986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3" name="Прямоугольник 652"/>
          <p:cNvSpPr/>
          <p:nvPr/>
        </p:nvSpPr>
        <p:spPr>
          <a:xfrm>
            <a:off x="6094407" y="22415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4" name="Прямоугольник 653"/>
          <p:cNvSpPr/>
          <p:nvPr/>
        </p:nvSpPr>
        <p:spPr>
          <a:xfrm>
            <a:off x="6022970" y="21701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5" name="Прямоугольник 654"/>
          <p:cNvSpPr/>
          <p:nvPr/>
        </p:nvSpPr>
        <p:spPr>
          <a:xfrm>
            <a:off x="6022970" y="22415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6" name="Прямоугольник 655"/>
          <p:cNvSpPr/>
          <p:nvPr/>
        </p:nvSpPr>
        <p:spPr>
          <a:xfrm>
            <a:off x="6022970" y="23844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7" name="Прямоугольник 656"/>
          <p:cNvSpPr/>
          <p:nvPr/>
        </p:nvSpPr>
        <p:spPr>
          <a:xfrm>
            <a:off x="5951532" y="238443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8" name="Прямоугольник 657"/>
          <p:cNvSpPr/>
          <p:nvPr/>
        </p:nvSpPr>
        <p:spPr>
          <a:xfrm>
            <a:off x="5308595" y="23129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59" name="Прямоугольник 658"/>
          <p:cNvSpPr/>
          <p:nvPr/>
        </p:nvSpPr>
        <p:spPr>
          <a:xfrm>
            <a:off x="5308595" y="23844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0" name="Прямоугольник 659"/>
          <p:cNvSpPr/>
          <p:nvPr/>
        </p:nvSpPr>
        <p:spPr>
          <a:xfrm>
            <a:off x="5237157" y="24558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1" name="Прямоугольник 660"/>
          <p:cNvSpPr/>
          <p:nvPr/>
        </p:nvSpPr>
        <p:spPr>
          <a:xfrm>
            <a:off x="5165720" y="25273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2" name="Прямоугольник 661"/>
          <p:cNvSpPr/>
          <p:nvPr/>
        </p:nvSpPr>
        <p:spPr>
          <a:xfrm>
            <a:off x="5237157" y="259874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3" name="Прямоугольник 662"/>
          <p:cNvSpPr/>
          <p:nvPr/>
        </p:nvSpPr>
        <p:spPr>
          <a:xfrm>
            <a:off x="5094282" y="26701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4" name="Прямоугольник 663"/>
          <p:cNvSpPr/>
          <p:nvPr/>
        </p:nvSpPr>
        <p:spPr>
          <a:xfrm>
            <a:off x="5165720" y="27416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5" name="Прямоугольник 664"/>
          <p:cNvSpPr/>
          <p:nvPr/>
        </p:nvSpPr>
        <p:spPr>
          <a:xfrm>
            <a:off x="5165720" y="26701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6" name="Прямоугольник 665"/>
          <p:cNvSpPr/>
          <p:nvPr/>
        </p:nvSpPr>
        <p:spPr>
          <a:xfrm>
            <a:off x="5380032" y="24558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7" name="Прямоугольник 666"/>
          <p:cNvSpPr/>
          <p:nvPr/>
        </p:nvSpPr>
        <p:spPr>
          <a:xfrm>
            <a:off x="5532432" y="25273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8" name="Прямоугольник 667"/>
          <p:cNvSpPr/>
          <p:nvPr/>
        </p:nvSpPr>
        <p:spPr>
          <a:xfrm>
            <a:off x="5451470" y="25273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69" name="Прямоугольник 668"/>
          <p:cNvSpPr/>
          <p:nvPr/>
        </p:nvSpPr>
        <p:spPr>
          <a:xfrm>
            <a:off x="5380032" y="259874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0" name="Прямоугольник 669"/>
          <p:cNvSpPr/>
          <p:nvPr/>
        </p:nvSpPr>
        <p:spPr>
          <a:xfrm>
            <a:off x="6022970" y="259874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1" name="Прямоугольник 670"/>
          <p:cNvSpPr/>
          <p:nvPr/>
        </p:nvSpPr>
        <p:spPr>
          <a:xfrm>
            <a:off x="5808657" y="238443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2" name="Прямоугольник 671"/>
          <p:cNvSpPr/>
          <p:nvPr/>
        </p:nvSpPr>
        <p:spPr>
          <a:xfrm>
            <a:off x="5737220" y="24558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3" name="Прямоугольник 672"/>
          <p:cNvSpPr/>
          <p:nvPr/>
        </p:nvSpPr>
        <p:spPr>
          <a:xfrm>
            <a:off x="5808657" y="24558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4" name="Прямоугольник 673"/>
          <p:cNvSpPr/>
          <p:nvPr/>
        </p:nvSpPr>
        <p:spPr>
          <a:xfrm>
            <a:off x="5880095" y="24558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5" name="Прямоугольник 674"/>
          <p:cNvSpPr/>
          <p:nvPr/>
        </p:nvSpPr>
        <p:spPr>
          <a:xfrm>
            <a:off x="5951532" y="259874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6" name="Прямоугольник 675"/>
          <p:cNvSpPr/>
          <p:nvPr/>
        </p:nvSpPr>
        <p:spPr>
          <a:xfrm>
            <a:off x="5880095" y="26082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7" name="Прямоугольник 676"/>
          <p:cNvSpPr/>
          <p:nvPr/>
        </p:nvSpPr>
        <p:spPr>
          <a:xfrm>
            <a:off x="5808657" y="26082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8" name="Прямоугольник 677"/>
          <p:cNvSpPr/>
          <p:nvPr/>
        </p:nvSpPr>
        <p:spPr>
          <a:xfrm>
            <a:off x="5951532" y="25273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79" name="Прямоугольник 678"/>
          <p:cNvSpPr/>
          <p:nvPr/>
        </p:nvSpPr>
        <p:spPr>
          <a:xfrm>
            <a:off x="5880095" y="25273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0" name="Прямоугольник 679"/>
          <p:cNvSpPr/>
          <p:nvPr/>
        </p:nvSpPr>
        <p:spPr>
          <a:xfrm>
            <a:off x="5808657" y="25273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1" name="Прямоугольник 680"/>
          <p:cNvSpPr/>
          <p:nvPr/>
        </p:nvSpPr>
        <p:spPr>
          <a:xfrm>
            <a:off x="5737220" y="25273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2" name="Прямоугольник 681"/>
          <p:cNvSpPr/>
          <p:nvPr/>
        </p:nvSpPr>
        <p:spPr>
          <a:xfrm>
            <a:off x="5451470" y="309880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3" name="Прямоугольник 682"/>
          <p:cNvSpPr/>
          <p:nvPr/>
        </p:nvSpPr>
        <p:spPr>
          <a:xfrm>
            <a:off x="6094407" y="295593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4" name="Прямоугольник 683"/>
          <p:cNvSpPr/>
          <p:nvPr/>
        </p:nvSpPr>
        <p:spPr>
          <a:xfrm>
            <a:off x="5951532" y="28844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5" name="Прямоугольник 684"/>
          <p:cNvSpPr/>
          <p:nvPr/>
        </p:nvSpPr>
        <p:spPr>
          <a:xfrm>
            <a:off x="5880095" y="29559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6" name="Прямоугольник 685"/>
          <p:cNvSpPr/>
          <p:nvPr/>
        </p:nvSpPr>
        <p:spPr>
          <a:xfrm>
            <a:off x="5961057" y="274161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7" name="Прямоугольник 686"/>
          <p:cNvSpPr/>
          <p:nvPr/>
        </p:nvSpPr>
        <p:spPr>
          <a:xfrm>
            <a:off x="5880095" y="27416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8" name="Прямоугольник 687"/>
          <p:cNvSpPr/>
          <p:nvPr/>
        </p:nvSpPr>
        <p:spPr>
          <a:xfrm>
            <a:off x="5808657" y="274161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89" name="Прямоугольник 688"/>
          <p:cNvSpPr/>
          <p:nvPr/>
        </p:nvSpPr>
        <p:spPr>
          <a:xfrm>
            <a:off x="5737220" y="27416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0" name="Прямоугольник 689"/>
          <p:cNvSpPr/>
          <p:nvPr/>
        </p:nvSpPr>
        <p:spPr>
          <a:xfrm>
            <a:off x="5737220" y="26082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1" name="Прямоугольник 690"/>
          <p:cNvSpPr/>
          <p:nvPr/>
        </p:nvSpPr>
        <p:spPr>
          <a:xfrm>
            <a:off x="5880095" y="26701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2" name="Прямоугольник 691"/>
          <p:cNvSpPr/>
          <p:nvPr/>
        </p:nvSpPr>
        <p:spPr>
          <a:xfrm>
            <a:off x="5737220" y="26701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3" name="Прямоугольник 692"/>
          <p:cNvSpPr/>
          <p:nvPr/>
        </p:nvSpPr>
        <p:spPr>
          <a:xfrm>
            <a:off x="5808657" y="26701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4" name="Прямоугольник 693"/>
          <p:cNvSpPr/>
          <p:nvPr/>
        </p:nvSpPr>
        <p:spPr>
          <a:xfrm>
            <a:off x="5665782" y="252730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5" name="Прямоугольник 694"/>
          <p:cNvSpPr/>
          <p:nvPr/>
        </p:nvSpPr>
        <p:spPr>
          <a:xfrm>
            <a:off x="5665782" y="26082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6" name="Прямоугольник 695"/>
          <p:cNvSpPr/>
          <p:nvPr/>
        </p:nvSpPr>
        <p:spPr>
          <a:xfrm>
            <a:off x="5665782" y="26701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7" name="Прямоугольник 696"/>
          <p:cNvSpPr/>
          <p:nvPr/>
        </p:nvSpPr>
        <p:spPr>
          <a:xfrm>
            <a:off x="5594345" y="26082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8" name="Прямоугольник 697"/>
          <p:cNvSpPr/>
          <p:nvPr/>
        </p:nvSpPr>
        <p:spPr>
          <a:xfrm>
            <a:off x="5522907" y="26082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99" name="Прямоугольник 698"/>
          <p:cNvSpPr/>
          <p:nvPr/>
        </p:nvSpPr>
        <p:spPr>
          <a:xfrm>
            <a:off x="5451470" y="26082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0" name="Прямоугольник 699"/>
          <p:cNvSpPr/>
          <p:nvPr/>
        </p:nvSpPr>
        <p:spPr>
          <a:xfrm>
            <a:off x="5594345" y="26701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1" name="Прямоугольник 700"/>
          <p:cNvSpPr/>
          <p:nvPr/>
        </p:nvSpPr>
        <p:spPr>
          <a:xfrm>
            <a:off x="5522907" y="26701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2" name="Прямоугольник 701"/>
          <p:cNvSpPr/>
          <p:nvPr/>
        </p:nvSpPr>
        <p:spPr>
          <a:xfrm>
            <a:off x="5451470" y="267018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3" name="Прямоугольник 702"/>
          <p:cNvSpPr/>
          <p:nvPr/>
        </p:nvSpPr>
        <p:spPr>
          <a:xfrm>
            <a:off x="5380032" y="267018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4" name="Прямоугольник 703"/>
          <p:cNvSpPr/>
          <p:nvPr/>
        </p:nvSpPr>
        <p:spPr>
          <a:xfrm>
            <a:off x="5380032" y="274161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5" name="Прямоугольник 704"/>
          <p:cNvSpPr/>
          <p:nvPr/>
        </p:nvSpPr>
        <p:spPr>
          <a:xfrm>
            <a:off x="5308595" y="27416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6" name="Прямоугольник 705"/>
          <p:cNvSpPr/>
          <p:nvPr/>
        </p:nvSpPr>
        <p:spPr>
          <a:xfrm>
            <a:off x="5594345" y="274161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7" name="Прямоугольник 706"/>
          <p:cNvSpPr/>
          <p:nvPr/>
        </p:nvSpPr>
        <p:spPr>
          <a:xfrm>
            <a:off x="5880095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8" name="Прямоугольник 707"/>
          <p:cNvSpPr/>
          <p:nvPr/>
        </p:nvSpPr>
        <p:spPr>
          <a:xfrm>
            <a:off x="5808657" y="28844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09" name="Прямоугольник 708"/>
          <p:cNvSpPr/>
          <p:nvPr/>
        </p:nvSpPr>
        <p:spPr>
          <a:xfrm>
            <a:off x="5451470" y="28130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0" name="Прямоугольник 709"/>
          <p:cNvSpPr/>
          <p:nvPr/>
        </p:nvSpPr>
        <p:spPr>
          <a:xfrm>
            <a:off x="5522907" y="28130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1" name="Прямоугольник 710"/>
          <p:cNvSpPr/>
          <p:nvPr/>
        </p:nvSpPr>
        <p:spPr>
          <a:xfrm>
            <a:off x="5603870" y="28130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2" name="Прямоугольник 711"/>
          <p:cNvSpPr/>
          <p:nvPr/>
        </p:nvSpPr>
        <p:spPr>
          <a:xfrm>
            <a:off x="5665782" y="28130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3" name="Прямоугольник 712"/>
          <p:cNvSpPr/>
          <p:nvPr/>
        </p:nvSpPr>
        <p:spPr>
          <a:xfrm>
            <a:off x="5737220" y="28130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4" name="Прямоугольник 713"/>
          <p:cNvSpPr/>
          <p:nvPr/>
        </p:nvSpPr>
        <p:spPr>
          <a:xfrm>
            <a:off x="5737220" y="30273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5" name="Прямоугольник 714"/>
          <p:cNvSpPr/>
          <p:nvPr/>
        </p:nvSpPr>
        <p:spPr>
          <a:xfrm>
            <a:off x="5737220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6" name="Прямоугольник 715"/>
          <p:cNvSpPr/>
          <p:nvPr/>
        </p:nvSpPr>
        <p:spPr>
          <a:xfrm>
            <a:off x="5737220" y="29654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7" name="Прямоугольник 716"/>
          <p:cNvSpPr/>
          <p:nvPr/>
        </p:nvSpPr>
        <p:spPr>
          <a:xfrm>
            <a:off x="5594345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8" name="Прямоугольник 717"/>
          <p:cNvSpPr/>
          <p:nvPr/>
        </p:nvSpPr>
        <p:spPr>
          <a:xfrm>
            <a:off x="5603870" y="2955931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19" name="Прямоугольник 718"/>
          <p:cNvSpPr/>
          <p:nvPr/>
        </p:nvSpPr>
        <p:spPr>
          <a:xfrm>
            <a:off x="5594345" y="30273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0" name="Прямоугольник 719"/>
          <p:cNvSpPr/>
          <p:nvPr/>
        </p:nvSpPr>
        <p:spPr>
          <a:xfrm>
            <a:off x="5665782" y="29654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1" name="Прямоугольник 720"/>
          <p:cNvSpPr/>
          <p:nvPr/>
        </p:nvSpPr>
        <p:spPr>
          <a:xfrm>
            <a:off x="5665782" y="28844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2" name="Прямоугольник 721"/>
          <p:cNvSpPr/>
          <p:nvPr/>
        </p:nvSpPr>
        <p:spPr>
          <a:xfrm>
            <a:off x="5380032" y="28130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3" name="Прямоугольник 722"/>
          <p:cNvSpPr/>
          <p:nvPr/>
        </p:nvSpPr>
        <p:spPr>
          <a:xfrm>
            <a:off x="5308595" y="28130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4" name="Прямоугольник 723"/>
          <p:cNvSpPr/>
          <p:nvPr/>
        </p:nvSpPr>
        <p:spPr>
          <a:xfrm>
            <a:off x="5451470" y="3027368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5" name="Прямоугольник 724"/>
          <p:cNvSpPr/>
          <p:nvPr/>
        </p:nvSpPr>
        <p:spPr>
          <a:xfrm>
            <a:off x="5522907" y="28844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6" name="Прямоугольник 725"/>
          <p:cNvSpPr/>
          <p:nvPr/>
        </p:nvSpPr>
        <p:spPr>
          <a:xfrm>
            <a:off x="5522907" y="2955931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7" name="Прямоугольник 726"/>
          <p:cNvSpPr/>
          <p:nvPr/>
        </p:nvSpPr>
        <p:spPr>
          <a:xfrm>
            <a:off x="5237157" y="29654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8" name="Прямоугольник 727"/>
          <p:cNvSpPr/>
          <p:nvPr/>
        </p:nvSpPr>
        <p:spPr>
          <a:xfrm>
            <a:off x="5380032" y="2965456"/>
            <a:ext cx="71438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29" name="Прямоугольник 728"/>
          <p:cNvSpPr/>
          <p:nvPr/>
        </p:nvSpPr>
        <p:spPr>
          <a:xfrm>
            <a:off x="5308595" y="29654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30" name="Прямоугольник 729"/>
          <p:cNvSpPr/>
          <p:nvPr/>
        </p:nvSpPr>
        <p:spPr>
          <a:xfrm>
            <a:off x="5308595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31" name="Прямоугольник 730"/>
          <p:cNvSpPr/>
          <p:nvPr/>
        </p:nvSpPr>
        <p:spPr>
          <a:xfrm>
            <a:off x="5451470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32" name="Прямоугольник 731"/>
          <p:cNvSpPr/>
          <p:nvPr/>
        </p:nvSpPr>
        <p:spPr>
          <a:xfrm>
            <a:off x="5380032" y="28844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33" name="Прямоугольник 732"/>
          <p:cNvSpPr/>
          <p:nvPr/>
        </p:nvSpPr>
        <p:spPr>
          <a:xfrm>
            <a:off x="5308595" y="2884493"/>
            <a:ext cx="71437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34" name="Прямоугольник 733"/>
          <p:cNvSpPr/>
          <p:nvPr/>
        </p:nvSpPr>
        <p:spPr>
          <a:xfrm>
            <a:off x="5237157" y="2884493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35" name="Прямоугольник 734"/>
          <p:cNvSpPr/>
          <p:nvPr/>
        </p:nvSpPr>
        <p:spPr>
          <a:xfrm>
            <a:off x="5951532" y="3027368"/>
            <a:ext cx="71438" cy="71438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736" name="Прямоугольник 735"/>
          <p:cNvSpPr/>
          <p:nvPr/>
        </p:nvSpPr>
        <p:spPr>
          <a:xfrm>
            <a:off x="5603870" y="2965456"/>
            <a:ext cx="71437" cy="71437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737" name="Прямая соединительная линия 736"/>
          <p:cNvCxnSpPr/>
          <p:nvPr/>
        </p:nvCxnSpPr>
        <p:spPr>
          <a:xfrm rot="16200000" flipH="1">
            <a:off x="3786183" y="4286255"/>
            <a:ext cx="214312" cy="214313"/>
          </a:xfrm>
          <a:prstGeom prst="line">
            <a:avLst/>
          </a:prstGeom>
          <a:ln w="3810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8" name="Прямая соединительная линия 737"/>
          <p:cNvCxnSpPr/>
          <p:nvPr/>
        </p:nvCxnSpPr>
        <p:spPr>
          <a:xfrm rot="5400000" flipH="1" flipV="1">
            <a:off x="3786183" y="4286255"/>
            <a:ext cx="214312" cy="214313"/>
          </a:xfrm>
          <a:prstGeom prst="line">
            <a:avLst/>
          </a:prstGeom>
          <a:ln w="3810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9" name="Прямая соединительная линия 738"/>
          <p:cNvCxnSpPr/>
          <p:nvPr/>
        </p:nvCxnSpPr>
        <p:spPr>
          <a:xfrm rot="16200000" flipH="1">
            <a:off x="5429245" y="2571756"/>
            <a:ext cx="214312" cy="2143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0" name="Прямая соединительная линия 739"/>
          <p:cNvCxnSpPr/>
          <p:nvPr/>
        </p:nvCxnSpPr>
        <p:spPr>
          <a:xfrm rot="5400000" flipH="1" flipV="1">
            <a:off x="5429245" y="2571756"/>
            <a:ext cx="214312" cy="2143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1" name="Прямая соединительная линия 740"/>
          <p:cNvCxnSpPr/>
          <p:nvPr/>
        </p:nvCxnSpPr>
        <p:spPr>
          <a:xfrm>
            <a:off x="3214682" y="2071693"/>
            <a:ext cx="3071813" cy="285750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5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3" name="TextBox 282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23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06815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 </a:t>
            </a:r>
            <a:r>
              <a:rPr lang="en-US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 </a:t>
            </a:r>
            <a:endParaRPr lang="en-US" sz="36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406" y="1700808"/>
            <a:ext cx="9001156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5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/>
            <a:endParaRPr lang="ru-RU" sz="2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Входы</a:t>
            </a:r>
          </a:p>
          <a:p>
            <a:pPr marL="901700" indent="-368300">
              <a:buFont typeface="Wingdings" pitchFamily="2" charset="2"/>
              <a:buChar char="ü"/>
            </a:pPr>
            <a:r>
              <a:rPr lang="en-US" sz="26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K – </a:t>
            </a:r>
            <a:r>
              <a:rPr lang="ru-RU" sz="26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число кластеров</a:t>
            </a:r>
            <a:endParaRPr lang="en-US" sz="26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901700" indent="-368300">
              <a:buFont typeface="Wingdings" pitchFamily="2" charset="2"/>
              <a:buChar char="ü"/>
            </a:pPr>
            <a:r>
              <a:rPr lang="ru-RU" sz="26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Обучающее множество данных: </a:t>
            </a:r>
            <a:r>
              <a:rPr lang="en-US" sz="2600" dirty="0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600" baseline="30000" dirty="0" smtClean="0">
                <a:solidFill>
                  <a:srgbClr val="333399"/>
                </a:solidFill>
                <a:latin typeface="Comic Sans MS" pitchFamily="66" charset="0"/>
              </a:rPr>
              <a:t>(</a:t>
            </a:r>
            <a:r>
              <a:rPr lang="ru-RU" sz="2600" baseline="30000" dirty="0" smtClean="0">
                <a:solidFill>
                  <a:srgbClr val="333399"/>
                </a:solidFill>
                <a:latin typeface="Comic Sans MS" pitchFamily="66" charset="0"/>
              </a:rPr>
              <a:t>1</a:t>
            </a:r>
            <a:r>
              <a:rPr lang="en-US" sz="2600" baseline="30000" dirty="0" smtClean="0">
                <a:solidFill>
                  <a:srgbClr val="333399"/>
                </a:solidFill>
                <a:latin typeface="Comic Sans MS" pitchFamily="66" charset="0"/>
              </a:rPr>
              <a:t>)</a:t>
            </a:r>
            <a:r>
              <a:rPr lang="en-US" sz="2600" dirty="0" smtClean="0">
                <a:solidFill>
                  <a:srgbClr val="333399"/>
                </a:solidFill>
                <a:latin typeface="Comic Sans MS" pitchFamily="66" charset="0"/>
              </a:rPr>
              <a:t>, x</a:t>
            </a:r>
            <a:r>
              <a:rPr lang="en-US" sz="2600" baseline="30000" dirty="0" smtClean="0">
                <a:solidFill>
                  <a:srgbClr val="333399"/>
                </a:solidFill>
                <a:latin typeface="Comic Sans MS" pitchFamily="66" charset="0"/>
              </a:rPr>
              <a:t>(2)</a:t>
            </a:r>
            <a:r>
              <a:rPr lang="en-US" sz="2600" dirty="0" smtClean="0">
                <a:solidFill>
                  <a:srgbClr val="333399"/>
                </a:solidFill>
                <a:latin typeface="Comic Sans MS" pitchFamily="66" charset="0"/>
              </a:rPr>
              <a:t>, …,</a:t>
            </a:r>
            <a:r>
              <a:rPr lang="ru-RU" sz="2600" dirty="0" smtClean="0">
                <a:solidFill>
                  <a:srgbClr val="333399"/>
                </a:solidFill>
                <a:latin typeface="Comic Sans MS" pitchFamily="66" charset="0"/>
              </a:rPr>
              <a:t> </a:t>
            </a:r>
            <a:r>
              <a:rPr lang="en-US" sz="2600" dirty="0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600" baseline="30000" dirty="0" smtClean="0">
                <a:solidFill>
                  <a:srgbClr val="333399"/>
                </a:solidFill>
                <a:latin typeface="Comic Sans MS" pitchFamily="66" charset="0"/>
              </a:rPr>
              <a:t>(m)</a:t>
            </a:r>
            <a:endParaRPr lang="en-US" sz="2600" dirty="0" smtClean="0">
              <a:solidFill>
                <a:srgbClr val="333399"/>
              </a:solidFill>
              <a:latin typeface="Comic Sans MS" pitchFamily="66" charset="0"/>
            </a:endParaRPr>
          </a:p>
          <a:p>
            <a:pPr marL="901700" indent="-368300">
              <a:buFont typeface="Wingdings" pitchFamily="2" charset="2"/>
              <a:buChar char="ü"/>
            </a:pPr>
            <a:r>
              <a:rPr lang="ru-RU" sz="2600" dirty="0" smtClean="0">
                <a:solidFill>
                  <a:srgbClr val="262673"/>
                </a:solidFill>
                <a:latin typeface="Comic Sans MS" pitchFamily="66" charset="0"/>
              </a:rPr>
              <a:t>Вектора признаков </a:t>
            </a:r>
            <a:r>
              <a:rPr lang="en-US" sz="2600" dirty="0" smtClean="0">
                <a:solidFill>
                  <a:srgbClr val="262673"/>
                </a:solidFill>
                <a:latin typeface="Comic Sans MS" pitchFamily="66" charset="0"/>
              </a:rPr>
              <a:t>x</a:t>
            </a:r>
            <a:r>
              <a:rPr lang="en-US" sz="2600" baseline="30000" dirty="0" smtClean="0">
                <a:solidFill>
                  <a:srgbClr val="262673"/>
                </a:solidFill>
                <a:latin typeface="Comic Sans MS" pitchFamily="66" charset="0"/>
              </a:rPr>
              <a:t>(i)</a:t>
            </a:r>
            <a:r>
              <a:rPr lang="ru-RU" sz="2600" dirty="0" smtClean="0">
                <a:solidFill>
                  <a:srgbClr val="262673"/>
                </a:solidFill>
                <a:latin typeface="Comic Sans MS" pitchFamily="66" charset="0"/>
              </a:rPr>
              <a:t> </a:t>
            </a:r>
            <a:r>
              <a:rPr lang="ru-RU" sz="2600" dirty="0" smtClean="0">
                <a:solidFill>
                  <a:srgbClr val="262673"/>
                </a:solidFill>
                <a:latin typeface="Comic Sans MS" pitchFamily="66" charset="0"/>
              </a:rPr>
              <a:t>принадлежат </a:t>
            </a:r>
            <a:r>
              <a:rPr lang="en-US" sz="2600" dirty="0" smtClean="0">
                <a:solidFill>
                  <a:srgbClr val="262673"/>
                </a:solidFill>
                <a:latin typeface="Comic Sans MS" pitchFamily="66" charset="0"/>
              </a:rPr>
              <a:t>R</a:t>
            </a:r>
            <a:r>
              <a:rPr lang="en-US" sz="2600" baseline="30000" dirty="0" smtClean="0">
                <a:solidFill>
                  <a:srgbClr val="262673"/>
                </a:solidFill>
                <a:latin typeface="Comic Sans MS" pitchFamily="66" charset="0"/>
              </a:rPr>
              <a:t>n</a:t>
            </a:r>
            <a:r>
              <a:rPr lang="ru-RU" sz="2600" dirty="0" smtClean="0">
                <a:solidFill>
                  <a:srgbClr val="262673"/>
                </a:solidFill>
                <a:latin typeface="Comic Sans MS" pitchFamily="66" charset="0"/>
              </a:rPr>
              <a:t> и признак </a:t>
            </a:r>
            <a:r>
              <a:rPr lang="en-US" sz="2600" dirty="0" smtClean="0">
                <a:solidFill>
                  <a:srgbClr val="262673"/>
                </a:solidFill>
                <a:latin typeface="Comic Sans MS" pitchFamily="66" charset="0"/>
              </a:rPr>
              <a:t>x</a:t>
            </a:r>
            <a:r>
              <a:rPr lang="ru-RU" sz="2600" baseline="-25000" dirty="0" smtClean="0">
                <a:solidFill>
                  <a:srgbClr val="262673"/>
                </a:solidFill>
                <a:latin typeface="Comic Sans MS" pitchFamily="66" charset="0"/>
              </a:rPr>
              <a:t>0</a:t>
            </a:r>
            <a:r>
              <a:rPr lang="ru-RU" sz="2600" dirty="0" smtClean="0">
                <a:solidFill>
                  <a:srgbClr val="262673"/>
                </a:solidFill>
                <a:latin typeface="Comic Sans MS" pitchFamily="66" charset="0"/>
              </a:rPr>
              <a:t> = 1</a:t>
            </a:r>
            <a:r>
              <a:rPr lang="en-US" sz="2600" dirty="0" smtClean="0">
                <a:solidFill>
                  <a:srgbClr val="262673"/>
                </a:solidFill>
                <a:latin typeface="Comic Sans MS" pitchFamily="66" charset="0"/>
              </a:rPr>
              <a:t> </a:t>
            </a:r>
            <a:r>
              <a:rPr lang="ru-RU" sz="2600" dirty="0" smtClean="0">
                <a:solidFill>
                  <a:srgbClr val="262673"/>
                </a:solidFill>
                <a:latin typeface="Comic Sans MS" pitchFamily="66" charset="0"/>
              </a:rPr>
              <a:t>в рассмотрение не вводится</a:t>
            </a:r>
          </a:p>
          <a:p>
            <a:pPr marL="901700" indent="-368300">
              <a:buFont typeface="Wingdings" pitchFamily="2" charset="2"/>
              <a:buChar char="ü"/>
            </a:pPr>
            <a:endParaRPr lang="ru-RU" sz="2600" dirty="0" smtClean="0">
              <a:solidFill>
                <a:srgbClr val="262673"/>
              </a:solidFill>
              <a:latin typeface="Comic Sans MS" pitchFamily="66" charset="0"/>
            </a:endParaRPr>
          </a:p>
          <a:p>
            <a:pPr algn="ctr"/>
            <a:endParaRPr lang="ru-RU" sz="5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/>
            <a:endParaRPr lang="ru-RU" sz="2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Основные этапы алгоритма</a:t>
            </a:r>
          </a:p>
          <a:p>
            <a:pPr marL="901700" indent="-368300">
              <a:buFont typeface="Wingdings" pitchFamily="2" charset="2"/>
              <a:buChar char="ü"/>
            </a:pPr>
            <a:r>
              <a:rPr lang="ru-RU" sz="26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Помещение </a:t>
            </a:r>
            <a:r>
              <a:rPr lang="en-US" sz="2600" dirty="0" smtClean="0">
                <a:solidFill>
                  <a:srgbClr val="262673"/>
                </a:solidFill>
                <a:latin typeface="Comic Sans MS" pitchFamily="66" charset="0"/>
              </a:rPr>
              <a:t>x</a:t>
            </a:r>
            <a:r>
              <a:rPr lang="en-US" sz="2600" baseline="30000" dirty="0" smtClean="0">
                <a:solidFill>
                  <a:srgbClr val="262673"/>
                </a:solidFill>
                <a:latin typeface="Comic Sans MS" pitchFamily="66" charset="0"/>
              </a:rPr>
              <a:t>(i)</a:t>
            </a:r>
            <a:r>
              <a:rPr lang="ru-RU" sz="26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 элемента в </a:t>
            </a:r>
            <a:r>
              <a:rPr lang="ru-RU" sz="2600" dirty="0" smtClean="0">
                <a:solidFill>
                  <a:srgbClr val="262673"/>
                </a:solidFill>
                <a:latin typeface="Comic Sans MS" pitchFamily="66" charset="0"/>
              </a:rPr>
              <a:t>С</a:t>
            </a:r>
            <a:r>
              <a:rPr lang="en-US" sz="2600" baseline="30000" dirty="0" smtClean="0">
                <a:solidFill>
                  <a:srgbClr val="262673"/>
                </a:solidFill>
                <a:latin typeface="Comic Sans MS" pitchFamily="66" charset="0"/>
              </a:rPr>
              <a:t>(k)</a:t>
            </a:r>
            <a:r>
              <a:rPr lang="ru-RU" sz="26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 кластер</a:t>
            </a:r>
            <a:endParaRPr lang="en-US" sz="26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901700" indent="-368300">
              <a:buFont typeface="Wingdings" pitchFamily="2" charset="2"/>
              <a:buChar char="ü"/>
            </a:pPr>
            <a:r>
              <a:rPr lang="ru-RU" sz="26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Обновление математических ожиданий (средних)</a:t>
            </a:r>
            <a:endParaRPr lang="en-US" sz="2600" dirty="0" smtClean="0">
              <a:solidFill>
                <a:srgbClr val="333399"/>
              </a:solidFill>
              <a:latin typeface="Comic Sans MS" pitchFamily="66" charset="0"/>
            </a:endParaRPr>
          </a:p>
        </p:txBody>
      </p:sp>
      <p:pic>
        <p:nvPicPr>
          <p:cNvPr id="14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24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2844" y="1845784"/>
            <a:ext cx="878684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Присвоить счетчику итераций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ic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значение 1</a:t>
            </a: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Случайным образом выбрать 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K </a:t>
            </a: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значений средних 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(1), 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2 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(1), …, 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K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(1)</a:t>
            </a:r>
            <a:endParaRPr lang="ru-RU" sz="24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Для каждого вектора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sz="2400" baseline="30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(i)</a:t>
            </a:r>
            <a:r>
              <a:rPr lang="ru-RU" sz="2400" baseline="-25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вычислить расстояние до каждого из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m</a:t>
            </a:r>
            <a:r>
              <a:rPr lang="en-US" sz="2400" baseline="-25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k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(1), k = 1, …, K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и поместить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sz="2400" baseline="30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(i)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 кластер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C</a:t>
            </a:r>
            <a:r>
              <a:rPr lang="en-US" sz="2400" baseline="30000" dirty="0" smtClean="0">
                <a:solidFill>
                  <a:srgbClr val="333399"/>
                </a:solidFill>
                <a:latin typeface="Comic Sans MS" pitchFamily="66" charset="0"/>
              </a:rPr>
              <a:t>(k)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 ближайшим вектором средних</a:t>
            </a:r>
            <a:endParaRPr lang="en-US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Увеличить 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ic </a:t>
            </a: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на 1 и скорректировать значения средних для получения нового множества 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(ic), 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</a:t>
            </a:r>
            <a:r>
              <a:rPr lang="en-US" sz="2400" dirty="0" err="1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ic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), …, 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K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(ic)</a:t>
            </a:r>
            <a:endParaRPr lang="ru-RU" sz="24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Повторять шаги 3 и 4 до тех пор, пока при всех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k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не будет выполняться равенство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C</a:t>
            </a:r>
            <a:r>
              <a:rPr lang="en-US" sz="2400" baseline="30000" dirty="0" smtClean="0">
                <a:solidFill>
                  <a:srgbClr val="333399"/>
                </a:solidFill>
                <a:latin typeface="Comic Sans MS" pitchFamily="66" charset="0"/>
              </a:rPr>
              <a:t>(k)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(ic)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=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C</a:t>
            </a:r>
            <a:r>
              <a:rPr lang="en-US" sz="2400" baseline="30000" dirty="0" smtClean="0">
                <a:solidFill>
                  <a:srgbClr val="333399"/>
                </a:solidFill>
                <a:latin typeface="Comic Sans MS" pitchFamily="66" charset="0"/>
              </a:rPr>
              <a:t>(k)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(ic+1)</a:t>
            </a:r>
            <a:endParaRPr lang="ru-RU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06815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 </a:t>
            </a:r>
            <a:r>
              <a:rPr lang="en-US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 </a:t>
            </a:r>
            <a:endParaRPr lang="en-US" sz="36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3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25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2844" y="1845784"/>
            <a:ext cx="878684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Присвоить счетчику итераций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ic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значение 1</a:t>
            </a: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Случайным образом выбрать 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K </a:t>
            </a: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значений средних 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(1), 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2 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(1), …, 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K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(1)</a:t>
            </a:r>
            <a:endParaRPr lang="ru-RU" sz="24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Для каждого вектора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sz="2400" baseline="30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(i)</a:t>
            </a:r>
            <a:r>
              <a:rPr lang="ru-RU" sz="2400" baseline="-25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вычислить расстояние до каждого из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m</a:t>
            </a:r>
            <a:r>
              <a:rPr lang="en-US" sz="2400" baseline="-25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k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(1), k = 1, …, K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и поместить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sz="2400" baseline="30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(i)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 кластер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C</a:t>
            </a:r>
            <a:r>
              <a:rPr lang="en-US" sz="2400" baseline="30000" dirty="0" smtClean="0">
                <a:solidFill>
                  <a:srgbClr val="333399"/>
                </a:solidFill>
                <a:latin typeface="Comic Sans MS" pitchFamily="66" charset="0"/>
              </a:rPr>
              <a:t>(k)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 ближайшим вектором средних</a:t>
            </a:r>
            <a:endParaRPr lang="en-US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Увеличить 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ic </a:t>
            </a: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на 1 и скорректировать значения средних для получения нового множества 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(ic), 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</a:t>
            </a:r>
            <a:r>
              <a:rPr lang="en-US" sz="2400" dirty="0" err="1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ic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), …, 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K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(ic)</a:t>
            </a:r>
            <a:endParaRPr lang="ru-RU" sz="24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Повторять шаги 3 и 4 до тех пор, пока при всех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k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не будет выполняться равенство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C</a:t>
            </a:r>
            <a:r>
              <a:rPr lang="en-US" sz="2400" baseline="30000" dirty="0" smtClean="0">
                <a:solidFill>
                  <a:srgbClr val="333399"/>
                </a:solidFill>
                <a:latin typeface="Comic Sans MS" pitchFamily="66" charset="0"/>
              </a:rPr>
              <a:t>(k)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(ic)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=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C</a:t>
            </a:r>
            <a:r>
              <a:rPr lang="en-US" sz="2400" baseline="30000" dirty="0" smtClean="0">
                <a:solidFill>
                  <a:srgbClr val="333399"/>
                </a:solidFill>
                <a:latin typeface="Comic Sans MS" pitchFamily="66" charset="0"/>
              </a:rPr>
              <a:t>(k)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(ic+1)</a:t>
            </a:r>
            <a:endParaRPr lang="ru-RU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06815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 </a:t>
            </a:r>
            <a:r>
              <a:rPr lang="en-US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 </a:t>
            </a:r>
            <a:endParaRPr lang="en-US" sz="36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475656" y="3033096"/>
            <a:ext cx="6229324" cy="1260000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Расстояние между вектором 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sz="2000" baseline="30000" dirty="0" smtClean="0">
                <a:latin typeface="Comic Sans MS" pitchFamily="66" charset="0"/>
                <a:cs typeface="Times New Roman" pitchFamily="18" charset="0"/>
              </a:rPr>
              <a:t>(i)</a:t>
            </a:r>
            <a:r>
              <a:rPr lang="ru-RU" sz="2000" baseline="-25000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и средним 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m</a:t>
            </a:r>
            <a:r>
              <a:rPr lang="en-US" sz="2000" baseline="-25000" dirty="0" smtClean="0">
                <a:latin typeface="Comic Sans MS" pitchFamily="66" charset="0"/>
                <a:cs typeface="Times New Roman" pitchFamily="18" charset="0"/>
              </a:rPr>
              <a:t>k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(</a:t>
            </a:r>
            <a:r>
              <a:rPr lang="en-US" sz="2000" dirty="0" err="1" smtClean="0">
                <a:latin typeface="Comic Sans MS" pitchFamily="66" charset="0"/>
                <a:cs typeface="Times New Roman" pitchFamily="18" charset="0"/>
              </a:rPr>
              <a:t>ic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) </a:t>
            </a:r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определяем по следующей формуле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:</a:t>
            </a:r>
            <a:endParaRPr lang="en-US" sz="2000" dirty="0">
              <a:latin typeface="Comic Sans MS" pitchFamily="66" charset="0"/>
            </a:endParaRPr>
          </a:p>
        </p:txBody>
      </p:sp>
      <p:graphicFrame>
        <p:nvGraphicFramePr>
          <p:cNvPr id="384002" name="Object 2"/>
          <p:cNvGraphicFramePr>
            <a:graphicFrameLocks noChangeAspect="1"/>
          </p:cNvGraphicFramePr>
          <p:nvPr/>
        </p:nvGraphicFramePr>
        <p:xfrm>
          <a:off x="2691167" y="3653785"/>
          <a:ext cx="3681033" cy="603448"/>
        </p:xfrm>
        <a:graphic>
          <a:graphicData uri="http://schemas.openxmlformats.org/presentationml/2006/ole">
            <p:oleObj spid="_x0000_s385026" name="Формула" r:id="rId4" imgW="2323800" imgH="380880" progId="Equation.3">
              <p:embed/>
            </p:oleObj>
          </a:graphicData>
        </a:graphic>
      </p:graphicFrame>
      <p:pic>
        <p:nvPicPr>
          <p:cNvPr id="15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26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994083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 </a:t>
            </a:r>
            <a:r>
              <a:rPr lang="en-US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</a:t>
            </a:r>
            <a:r>
              <a:rPr lang="en-US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для </a:t>
            </a:r>
          </a:p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неразделимых кластеров </a:t>
            </a:r>
            <a:endParaRPr lang="en-US" sz="34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5" name="Straight Arrow Connector 4"/>
          <p:cNvCxnSpPr/>
          <p:nvPr/>
        </p:nvCxnSpPr>
        <p:spPr>
          <a:xfrm flipH="1" flipV="1">
            <a:off x="725846" y="2239808"/>
            <a:ext cx="11064" cy="277336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2"/>
          <p:cNvCxnSpPr/>
          <p:nvPr/>
        </p:nvCxnSpPr>
        <p:spPr>
          <a:xfrm>
            <a:off x="539552" y="4822378"/>
            <a:ext cx="335280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8"/>
          <p:cNvCxnSpPr/>
          <p:nvPr/>
        </p:nvCxnSpPr>
        <p:spPr>
          <a:xfrm>
            <a:off x="539552" y="4822378"/>
            <a:ext cx="3352800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96816" y="4841928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1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2520" y="2132856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2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31" name="Oval 40"/>
          <p:cNvSpPr/>
          <p:nvPr/>
        </p:nvSpPr>
        <p:spPr>
          <a:xfrm>
            <a:off x="2718708" y="294964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41"/>
          <p:cNvSpPr/>
          <p:nvPr/>
        </p:nvSpPr>
        <p:spPr>
          <a:xfrm>
            <a:off x="3196991" y="315124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42"/>
          <p:cNvSpPr/>
          <p:nvPr/>
        </p:nvSpPr>
        <p:spPr>
          <a:xfrm>
            <a:off x="3264513" y="2780928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43"/>
          <p:cNvSpPr/>
          <p:nvPr/>
        </p:nvSpPr>
        <p:spPr>
          <a:xfrm>
            <a:off x="3446160" y="3017177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44"/>
          <p:cNvSpPr/>
          <p:nvPr/>
        </p:nvSpPr>
        <p:spPr>
          <a:xfrm>
            <a:off x="3020492" y="292464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58"/>
          <p:cNvSpPr/>
          <p:nvPr/>
        </p:nvSpPr>
        <p:spPr>
          <a:xfrm>
            <a:off x="1450245" y="297250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59"/>
          <p:cNvSpPr/>
          <p:nvPr/>
        </p:nvSpPr>
        <p:spPr>
          <a:xfrm>
            <a:off x="1069245" y="318534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60"/>
          <p:cNvSpPr/>
          <p:nvPr/>
        </p:nvSpPr>
        <p:spPr>
          <a:xfrm>
            <a:off x="1653141" y="3060367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61"/>
          <p:cNvSpPr/>
          <p:nvPr/>
        </p:nvSpPr>
        <p:spPr>
          <a:xfrm>
            <a:off x="1511729" y="2792992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62"/>
          <p:cNvSpPr/>
          <p:nvPr/>
        </p:nvSpPr>
        <p:spPr>
          <a:xfrm>
            <a:off x="1466010" y="315646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63"/>
          <p:cNvSpPr/>
          <p:nvPr/>
        </p:nvSpPr>
        <p:spPr>
          <a:xfrm>
            <a:off x="1169510" y="3036716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64"/>
          <p:cNvSpPr/>
          <p:nvPr/>
        </p:nvSpPr>
        <p:spPr>
          <a:xfrm rot="19919900">
            <a:off x="2098651" y="4545940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65"/>
          <p:cNvSpPr/>
          <p:nvPr/>
        </p:nvSpPr>
        <p:spPr>
          <a:xfrm rot="19919900">
            <a:off x="2220303" y="4393540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66"/>
          <p:cNvSpPr/>
          <p:nvPr/>
        </p:nvSpPr>
        <p:spPr>
          <a:xfrm rot="19919900">
            <a:off x="2045177" y="419604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67"/>
          <p:cNvSpPr/>
          <p:nvPr/>
        </p:nvSpPr>
        <p:spPr>
          <a:xfrm rot="19919900">
            <a:off x="2372702" y="4178632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68"/>
          <p:cNvSpPr/>
          <p:nvPr/>
        </p:nvSpPr>
        <p:spPr>
          <a:xfrm rot="19919900">
            <a:off x="1883938" y="4451105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69"/>
          <p:cNvSpPr/>
          <p:nvPr/>
        </p:nvSpPr>
        <p:spPr>
          <a:xfrm rot="19919900">
            <a:off x="2174851" y="4012540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"/>
          <p:cNvCxnSpPr/>
          <p:nvPr/>
        </p:nvCxnSpPr>
        <p:spPr>
          <a:xfrm flipH="1" flipV="1">
            <a:off x="4501838" y="2239808"/>
            <a:ext cx="11064" cy="277336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12"/>
          <p:cNvCxnSpPr/>
          <p:nvPr/>
        </p:nvCxnSpPr>
        <p:spPr>
          <a:xfrm>
            <a:off x="4315544" y="4822378"/>
            <a:ext cx="335280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18"/>
          <p:cNvCxnSpPr/>
          <p:nvPr/>
        </p:nvCxnSpPr>
        <p:spPr>
          <a:xfrm>
            <a:off x="4315544" y="4822378"/>
            <a:ext cx="3352800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52120" y="4841928"/>
            <a:ext cx="864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 smtClean="0">
                <a:latin typeface="Comic Sans MS" pitchFamily="66" charset="0"/>
              </a:rPr>
              <a:t>Рост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 rot="16200000">
            <a:off x="3833592" y="3339824"/>
            <a:ext cx="7555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 smtClean="0">
                <a:latin typeface="Comic Sans MS" pitchFamily="66" charset="0"/>
              </a:rPr>
              <a:t>Вес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70" name="Oval 124"/>
          <p:cNvSpPr/>
          <p:nvPr/>
        </p:nvSpPr>
        <p:spPr>
          <a:xfrm rot="19919900">
            <a:off x="5327040" y="4143964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125"/>
          <p:cNvSpPr/>
          <p:nvPr/>
        </p:nvSpPr>
        <p:spPr>
          <a:xfrm rot="19919900">
            <a:off x="6550654" y="3415062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126"/>
          <p:cNvSpPr/>
          <p:nvPr/>
        </p:nvSpPr>
        <p:spPr>
          <a:xfrm rot="19919900">
            <a:off x="5554208" y="3495455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127"/>
          <p:cNvSpPr/>
          <p:nvPr/>
        </p:nvSpPr>
        <p:spPr>
          <a:xfrm rot="19919900">
            <a:off x="6521849" y="3782658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128"/>
          <p:cNvSpPr/>
          <p:nvPr/>
        </p:nvSpPr>
        <p:spPr>
          <a:xfrm rot="19919900">
            <a:off x="5459677" y="377540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129"/>
          <p:cNvSpPr/>
          <p:nvPr/>
        </p:nvSpPr>
        <p:spPr>
          <a:xfrm rot="19919900">
            <a:off x="6307352" y="360478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130"/>
          <p:cNvSpPr/>
          <p:nvPr/>
        </p:nvSpPr>
        <p:spPr>
          <a:xfrm rot="19919900">
            <a:off x="6714100" y="3139042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131"/>
          <p:cNvSpPr/>
          <p:nvPr/>
        </p:nvSpPr>
        <p:spPr>
          <a:xfrm rot="19919900">
            <a:off x="6352736" y="297126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132"/>
          <p:cNvSpPr/>
          <p:nvPr/>
        </p:nvSpPr>
        <p:spPr>
          <a:xfrm rot="19919900">
            <a:off x="6904143" y="271355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133"/>
          <p:cNvSpPr/>
          <p:nvPr/>
        </p:nvSpPr>
        <p:spPr>
          <a:xfrm rot="19919900">
            <a:off x="5956836" y="3236221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134"/>
          <p:cNvSpPr/>
          <p:nvPr/>
        </p:nvSpPr>
        <p:spPr>
          <a:xfrm rot="17880585">
            <a:off x="5647549" y="4162106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135"/>
          <p:cNvSpPr/>
          <p:nvPr/>
        </p:nvSpPr>
        <p:spPr>
          <a:xfrm rot="17880585">
            <a:off x="5809520" y="3705024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136"/>
          <p:cNvSpPr/>
          <p:nvPr/>
        </p:nvSpPr>
        <p:spPr>
          <a:xfrm rot="17880585">
            <a:off x="5740860" y="3894504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137"/>
          <p:cNvSpPr/>
          <p:nvPr/>
        </p:nvSpPr>
        <p:spPr>
          <a:xfrm rot="19919900">
            <a:off x="4938996" y="4519451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138"/>
          <p:cNvSpPr/>
          <p:nvPr/>
        </p:nvSpPr>
        <p:spPr>
          <a:xfrm rot="19919900">
            <a:off x="5385649" y="4527351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139"/>
          <p:cNvSpPr/>
          <p:nvPr/>
        </p:nvSpPr>
        <p:spPr>
          <a:xfrm rot="19919900">
            <a:off x="5185935" y="3885936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140"/>
          <p:cNvSpPr/>
          <p:nvPr/>
        </p:nvSpPr>
        <p:spPr>
          <a:xfrm rot="19919900">
            <a:off x="5878564" y="398491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141"/>
          <p:cNvSpPr/>
          <p:nvPr/>
        </p:nvSpPr>
        <p:spPr>
          <a:xfrm rot="19919900">
            <a:off x="4790034" y="415088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142"/>
          <p:cNvSpPr/>
          <p:nvPr/>
        </p:nvSpPr>
        <p:spPr>
          <a:xfrm>
            <a:off x="5642433" y="323586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143"/>
          <p:cNvSpPr/>
          <p:nvPr/>
        </p:nvSpPr>
        <p:spPr>
          <a:xfrm>
            <a:off x="6234525" y="3446015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144"/>
          <p:cNvSpPr/>
          <p:nvPr/>
        </p:nvSpPr>
        <p:spPr>
          <a:xfrm>
            <a:off x="6167458" y="2788844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145"/>
          <p:cNvSpPr/>
          <p:nvPr/>
        </p:nvSpPr>
        <p:spPr>
          <a:xfrm>
            <a:off x="6216283" y="3197762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146"/>
          <p:cNvSpPr/>
          <p:nvPr/>
        </p:nvSpPr>
        <p:spPr>
          <a:xfrm>
            <a:off x="5689512" y="2842695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147"/>
          <p:cNvSpPr/>
          <p:nvPr/>
        </p:nvSpPr>
        <p:spPr>
          <a:xfrm rot="19919900">
            <a:off x="6148603" y="378404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148"/>
          <p:cNvSpPr/>
          <p:nvPr/>
        </p:nvSpPr>
        <p:spPr>
          <a:xfrm rot="19919900">
            <a:off x="6857810" y="2322404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149"/>
          <p:cNvSpPr/>
          <p:nvPr/>
        </p:nvSpPr>
        <p:spPr>
          <a:xfrm rot="19919900">
            <a:off x="6673949" y="2862112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150"/>
          <p:cNvSpPr/>
          <p:nvPr/>
        </p:nvSpPr>
        <p:spPr>
          <a:xfrm rot="19919900">
            <a:off x="7067058" y="3080046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151"/>
          <p:cNvSpPr/>
          <p:nvPr/>
        </p:nvSpPr>
        <p:spPr>
          <a:xfrm rot="19919900">
            <a:off x="7542559" y="241280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152"/>
          <p:cNvSpPr/>
          <p:nvPr/>
        </p:nvSpPr>
        <p:spPr>
          <a:xfrm rot="19919900">
            <a:off x="7513754" y="2780406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153"/>
          <p:cNvSpPr/>
          <p:nvPr/>
        </p:nvSpPr>
        <p:spPr>
          <a:xfrm rot="19919900">
            <a:off x="7299257" y="2602530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54"/>
          <p:cNvSpPr/>
          <p:nvPr/>
        </p:nvSpPr>
        <p:spPr>
          <a:xfrm>
            <a:off x="7226430" y="244376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55"/>
          <p:cNvSpPr/>
          <p:nvPr/>
        </p:nvSpPr>
        <p:spPr>
          <a:xfrm rot="19919900">
            <a:off x="7140507" y="2781796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 Box 4"/>
          <p:cNvSpPr txBox="1">
            <a:spLocks noChangeArrowheads="1"/>
          </p:cNvSpPr>
          <p:nvPr/>
        </p:nvSpPr>
        <p:spPr bwMode="auto">
          <a:xfrm>
            <a:off x="6300192" y="3960000"/>
            <a:ext cx="2592288" cy="707811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Оценка размеров футболок</a:t>
            </a:r>
          </a:p>
        </p:txBody>
      </p:sp>
      <p:sp>
        <p:nvSpPr>
          <p:cNvPr id="105" name="Text Box 4"/>
          <p:cNvSpPr txBox="1">
            <a:spLocks noChangeArrowheads="1"/>
          </p:cNvSpPr>
          <p:nvPr/>
        </p:nvSpPr>
        <p:spPr bwMode="auto">
          <a:xfrm>
            <a:off x="5004048" y="5301208"/>
            <a:ext cx="2232248" cy="769367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2200" dirty="0" smtClean="0">
                <a:latin typeface="Comic Sans MS" pitchFamily="66" charset="0"/>
                <a:cs typeface="Times New Roman" pitchFamily="18" charset="0"/>
              </a:rPr>
              <a:t>Неразделимые кластеры</a:t>
            </a:r>
          </a:p>
        </p:txBody>
      </p:sp>
      <p:sp>
        <p:nvSpPr>
          <p:cNvPr id="106" name="Text Box 4"/>
          <p:cNvSpPr txBox="1">
            <a:spLocks noChangeArrowheads="1"/>
          </p:cNvSpPr>
          <p:nvPr/>
        </p:nvSpPr>
        <p:spPr bwMode="auto">
          <a:xfrm>
            <a:off x="1115616" y="5301208"/>
            <a:ext cx="2232248" cy="769367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2200" dirty="0" smtClean="0">
                <a:latin typeface="Comic Sans MS" pitchFamily="66" charset="0"/>
                <a:cs typeface="Times New Roman" pitchFamily="18" charset="0"/>
              </a:rPr>
              <a:t>Разделимые кластеры</a:t>
            </a:r>
          </a:p>
        </p:txBody>
      </p:sp>
      <p:pic>
        <p:nvPicPr>
          <p:cNvPr id="104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" name="TextBox 106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27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994083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 </a:t>
            </a:r>
            <a:r>
              <a:rPr lang="en-US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</a:t>
            </a:r>
            <a:r>
              <a:rPr lang="en-US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для </a:t>
            </a:r>
          </a:p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неразделимых кластеров </a:t>
            </a:r>
            <a:endParaRPr lang="en-US" sz="34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5" name="Straight Arrow Connector 4"/>
          <p:cNvCxnSpPr/>
          <p:nvPr/>
        </p:nvCxnSpPr>
        <p:spPr>
          <a:xfrm flipH="1" flipV="1">
            <a:off x="725846" y="2239808"/>
            <a:ext cx="11064" cy="277336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2"/>
          <p:cNvCxnSpPr/>
          <p:nvPr/>
        </p:nvCxnSpPr>
        <p:spPr>
          <a:xfrm>
            <a:off x="539552" y="4822378"/>
            <a:ext cx="335280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8"/>
          <p:cNvCxnSpPr/>
          <p:nvPr/>
        </p:nvCxnSpPr>
        <p:spPr>
          <a:xfrm>
            <a:off x="539552" y="4822378"/>
            <a:ext cx="3352800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96816" y="4841928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1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2520" y="2132856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2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31" name="Oval 40"/>
          <p:cNvSpPr/>
          <p:nvPr/>
        </p:nvSpPr>
        <p:spPr>
          <a:xfrm>
            <a:off x="2718708" y="294964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41"/>
          <p:cNvSpPr/>
          <p:nvPr/>
        </p:nvSpPr>
        <p:spPr>
          <a:xfrm>
            <a:off x="3196991" y="315124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42"/>
          <p:cNvSpPr/>
          <p:nvPr/>
        </p:nvSpPr>
        <p:spPr>
          <a:xfrm>
            <a:off x="3264513" y="2780928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43"/>
          <p:cNvSpPr/>
          <p:nvPr/>
        </p:nvSpPr>
        <p:spPr>
          <a:xfrm>
            <a:off x="3446160" y="3017177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44"/>
          <p:cNvSpPr/>
          <p:nvPr/>
        </p:nvSpPr>
        <p:spPr>
          <a:xfrm>
            <a:off x="3020492" y="292464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58"/>
          <p:cNvSpPr/>
          <p:nvPr/>
        </p:nvSpPr>
        <p:spPr>
          <a:xfrm>
            <a:off x="1450245" y="297250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59"/>
          <p:cNvSpPr/>
          <p:nvPr/>
        </p:nvSpPr>
        <p:spPr>
          <a:xfrm>
            <a:off x="1069245" y="318534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60"/>
          <p:cNvSpPr/>
          <p:nvPr/>
        </p:nvSpPr>
        <p:spPr>
          <a:xfrm>
            <a:off x="1653141" y="3060367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61"/>
          <p:cNvSpPr/>
          <p:nvPr/>
        </p:nvSpPr>
        <p:spPr>
          <a:xfrm>
            <a:off x="1511729" y="2792992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62"/>
          <p:cNvSpPr/>
          <p:nvPr/>
        </p:nvSpPr>
        <p:spPr>
          <a:xfrm>
            <a:off x="1466010" y="315646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63"/>
          <p:cNvSpPr/>
          <p:nvPr/>
        </p:nvSpPr>
        <p:spPr>
          <a:xfrm>
            <a:off x="1169510" y="3036716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64"/>
          <p:cNvSpPr/>
          <p:nvPr/>
        </p:nvSpPr>
        <p:spPr>
          <a:xfrm rot="19919900">
            <a:off x="2098651" y="4545940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65"/>
          <p:cNvSpPr/>
          <p:nvPr/>
        </p:nvSpPr>
        <p:spPr>
          <a:xfrm rot="19919900">
            <a:off x="2220303" y="4393540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66"/>
          <p:cNvSpPr/>
          <p:nvPr/>
        </p:nvSpPr>
        <p:spPr>
          <a:xfrm rot="19919900">
            <a:off x="2045177" y="419604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67"/>
          <p:cNvSpPr/>
          <p:nvPr/>
        </p:nvSpPr>
        <p:spPr>
          <a:xfrm rot="19919900">
            <a:off x="2372702" y="4178632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68"/>
          <p:cNvSpPr/>
          <p:nvPr/>
        </p:nvSpPr>
        <p:spPr>
          <a:xfrm rot="19919900">
            <a:off x="1883938" y="4451105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69"/>
          <p:cNvSpPr/>
          <p:nvPr/>
        </p:nvSpPr>
        <p:spPr>
          <a:xfrm rot="19919900">
            <a:off x="2174851" y="4012540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"/>
          <p:cNvCxnSpPr/>
          <p:nvPr/>
        </p:nvCxnSpPr>
        <p:spPr>
          <a:xfrm flipH="1" flipV="1">
            <a:off x="4501838" y="2239808"/>
            <a:ext cx="11064" cy="277336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12"/>
          <p:cNvCxnSpPr/>
          <p:nvPr/>
        </p:nvCxnSpPr>
        <p:spPr>
          <a:xfrm>
            <a:off x="4315544" y="4822378"/>
            <a:ext cx="335280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18"/>
          <p:cNvCxnSpPr/>
          <p:nvPr/>
        </p:nvCxnSpPr>
        <p:spPr>
          <a:xfrm>
            <a:off x="4315544" y="4822378"/>
            <a:ext cx="3352800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52120" y="4841928"/>
            <a:ext cx="864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 smtClean="0">
                <a:latin typeface="Comic Sans MS" pitchFamily="66" charset="0"/>
              </a:rPr>
              <a:t>Рост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 rot="16200000">
            <a:off x="3833592" y="3339824"/>
            <a:ext cx="7555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 smtClean="0">
                <a:latin typeface="Comic Sans MS" pitchFamily="66" charset="0"/>
              </a:rPr>
              <a:t>Вес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70" name="Oval 124"/>
          <p:cNvSpPr/>
          <p:nvPr/>
        </p:nvSpPr>
        <p:spPr>
          <a:xfrm rot="19919900">
            <a:off x="5327040" y="4143964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125"/>
          <p:cNvSpPr/>
          <p:nvPr/>
        </p:nvSpPr>
        <p:spPr>
          <a:xfrm rot="19919900">
            <a:off x="6550654" y="3415062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126"/>
          <p:cNvSpPr/>
          <p:nvPr/>
        </p:nvSpPr>
        <p:spPr>
          <a:xfrm rot="19919900">
            <a:off x="5554208" y="3495455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127"/>
          <p:cNvSpPr/>
          <p:nvPr/>
        </p:nvSpPr>
        <p:spPr>
          <a:xfrm rot="19919900">
            <a:off x="6521849" y="3782658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128"/>
          <p:cNvSpPr/>
          <p:nvPr/>
        </p:nvSpPr>
        <p:spPr>
          <a:xfrm rot="19919900">
            <a:off x="5459677" y="377540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129"/>
          <p:cNvSpPr/>
          <p:nvPr/>
        </p:nvSpPr>
        <p:spPr>
          <a:xfrm rot="19919900">
            <a:off x="6307352" y="360478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130"/>
          <p:cNvSpPr/>
          <p:nvPr/>
        </p:nvSpPr>
        <p:spPr>
          <a:xfrm rot="19919900">
            <a:off x="6714100" y="3139042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131"/>
          <p:cNvSpPr/>
          <p:nvPr/>
        </p:nvSpPr>
        <p:spPr>
          <a:xfrm rot="19919900">
            <a:off x="6352736" y="297126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132"/>
          <p:cNvSpPr/>
          <p:nvPr/>
        </p:nvSpPr>
        <p:spPr>
          <a:xfrm rot="19919900">
            <a:off x="6904143" y="271355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133"/>
          <p:cNvSpPr/>
          <p:nvPr/>
        </p:nvSpPr>
        <p:spPr>
          <a:xfrm rot="19919900">
            <a:off x="5956836" y="3236221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134"/>
          <p:cNvSpPr/>
          <p:nvPr/>
        </p:nvSpPr>
        <p:spPr>
          <a:xfrm rot="17880585">
            <a:off x="5647549" y="4162106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135"/>
          <p:cNvSpPr/>
          <p:nvPr/>
        </p:nvSpPr>
        <p:spPr>
          <a:xfrm rot="17880585">
            <a:off x="5809520" y="3705024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136"/>
          <p:cNvSpPr/>
          <p:nvPr/>
        </p:nvSpPr>
        <p:spPr>
          <a:xfrm rot="17880585">
            <a:off x="5740860" y="3894504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137"/>
          <p:cNvSpPr/>
          <p:nvPr/>
        </p:nvSpPr>
        <p:spPr>
          <a:xfrm rot="19919900">
            <a:off x="4938996" y="4519451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138"/>
          <p:cNvSpPr/>
          <p:nvPr/>
        </p:nvSpPr>
        <p:spPr>
          <a:xfrm rot="19919900">
            <a:off x="5385649" y="4527351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139"/>
          <p:cNvSpPr/>
          <p:nvPr/>
        </p:nvSpPr>
        <p:spPr>
          <a:xfrm rot="19919900">
            <a:off x="5185935" y="3885936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140"/>
          <p:cNvSpPr/>
          <p:nvPr/>
        </p:nvSpPr>
        <p:spPr>
          <a:xfrm rot="19919900">
            <a:off x="5878564" y="398491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141"/>
          <p:cNvSpPr/>
          <p:nvPr/>
        </p:nvSpPr>
        <p:spPr>
          <a:xfrm rot="19919900">
            <a:off x="4790034" y="415088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142"/>
          <p:cNvSpPr/>
          <p:nvPr/>
        </p:nvSpPr>
        <p:spPr>
          <a:xfrm>
            <a:off x="5642433" y="323586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143"/>
          <p:cNvSpPr/>
          <p:nvPr/>
        </p:nvSpPr>
        <p:spPr>
          <a:xfrm>
            <a:off x="6234525" y="3446015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144"/>
          <p:cNvSpPr/>
          <p:nvPr/>
        </p:nvSpPr>
        <p:spPr>
          <a:xfrm>
            <a:off x="6167458" y="2788844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145"/>
          <p:cNvSpPr/>
          <p:nvPr/>
        </p:nvSpPr>
        <p:spPr>
          <a:xfrm>
            <a:off x="6216283" y="3197762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146"/>
          <p:cNvSpPr/>
          <p:nvPr/>
        </p:nvSpPr>
        <p:spPr>
          <a:xfrm>
            <a:off x="5689512" y="2842695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147"/>
          <p:cNvSpPr/>
          <p:nvPr/>
        </p:nvSpPr>
        <p:spPr>
          <a:xfrm rot="19919900">
            <a:off x="6148603" y="378404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148"/>
          <p:cNvSpPr/>
          <p:nvPr/>
        </p:nvSpPr>
        <p:spPr>
          <a:xfrm rot="19919900">
            <a:off x="6857810" y="2322404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149"/>
          <p:cNvSpPr/>
          <p:nvPr/>
        </p:nvSpPr>
        <p:spPr>
          <a:xfrm rot="19919900">
            <a:off x="6673949" y="2862112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150"/>
          <p:cNvSpPr/>
          <p:nvPr/>
        </p:nvSpPr>
        <p:spPr>
          <a:xfrm rot="19919900">
            <a:off x="7067058" y="3080046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151"/>
          <p:cNvSpPr/>
          <p:nvPr/>
        </p:nvSpPr>
        <p:spPr>
          <a:xfrm rot="19919900">
            <a:off x="7542559" y="241280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152"/>
          <p:cNvSpPr/>
          <p:nvPr/>
        </p:nvSpPr>
        <p:spPr>
          <a:xfrm rot="19919900">
            <a:off x="7513754" y="2780406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153"/>
          <p:cNvSpPr/>
          <p:nvPr/>
        </p:nvSpPr>
        <p:spPr>
          <a:xfrm rot="19919900">
            <a:off x="7299257" y="2602530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54"/>
          <p:cNvSpPr/>
          <p:nvPr/>
        </p:nvSpPr>
        <p:spPr>
          <a:xfrm>
            <a:off x="7226430" y="244376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55"/>
          <p:cNvSpPr/>
          <p:nvPr/>
        </p:nvSpPr>
        <p:spPr>
          <a:xfrm rot="19919900">
            <a:off x="7140507" y="2781796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 Box 4"/>
          <p:cNvSpPr txBox="1">
            <a:spLocks noChangeArrowheads="1"/>
          </p:cNvSpPr>
          <p:nvPr/>
        </p:nvSpPr>
        <p:spPr bwMode="auto">
          <a:xfrm>
            <a:off x="6300192" y="3960000"/>
            <a:ext cx="2592288" cy="707811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Оценка размеров футболок</a:t>
            </a:r>
          </a:p>
        </p:txBody>
      </p:sp>
      <p:sp>
        <p:nvSpPr>
          <p:cNvPr id="105" name="Text Box 4"/>
          <p:cNvSpPr txBox="1">
            <a:spLocks noChangeArrowheads="1"/>
          </p:cNvSpPr>
          <p:nvPr/>
        </p:nvSpPr>
        <p:spPr bwMode="auto">
          <a:xfrm>
            <a:off x="5004048" y="5301208"/>
            <a:ext cx="2232248" cy="769367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2200" dirty="0" smtClean="0">
                <a:latin typeface="Comic Sans MS" pitchFamily="66" charset="0"/>
                <a:cs typeface="Times New Roman" pitchFamily="18" charset="0"/>
              </a:rPr>
              <a:t>Неразделимые кластеры</a:t>
            </a:r>
          </a:p>
        </p:txBody>
      </p:sp>
      <p:sp>
        <p:nvSpPr>
          <p:cNvPr id="106" name="Text Box 4"/>
          <p:cNvSpPr txBox="1">
            <a:spLocks noChangeArrowheads="1"/>
          </p:cNvSpPr>
          <p:nvPr/>
        </p:nvSpPr>
        <p:spPr bwMode="auto">
          <a:xfrm>
            <a:off x="1115616" y="5301208"/>
            <a:ext cx="2232248" cy="769367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2200" dirty="0" smtClean="0">
                <a:latin typeface="Comic Sans MS" pitchFamily="66" charset="0"/>
                <a:cs typeface="Times New Roman" pitchFamily="18" charset="0"/>
              </a:rPr>
              <a:t>Разделимые кластеры</a:t>
            </a:r>
          </a:p>
        </p:txBody>
      </p:sp>
      <p:sp>
        <p:nvSpPr>
          <p:cNvPr id="108" name="Овал 107"/>
          <p:cNvSpPr/>
          <p:nvPr/>
        </p:nvSpPr>
        <p:spPr>
          <a:xfrm>
            <a:off x="1619672" y="3717032"/>
            <a:ext cx="1008112" cy="100811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Овал 108"/>
          <p:cNvSpPr/>
          <p:nvPr/>
        </p:nvSpPr>
        <p:spPr>
          <a:xfrm>
            <a:off x="2555776" y="2492896"/>
            <a:ext cx="1008112" cy="100811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Овал 109"/>
          <p:cNvSpPr/>
          <p:nvPr/>
        </p:nvSpPr>
        <p:spPr>
          <a:xfrm>
            <a:off x="899592" y="2564904"/>
            <a:ext cx="1008112" cy="1008112"/>
          </a:xfrm>
          <a:prstGeom prst="ellipse">
            <a:avLst/>
          </a:prstGeom>
          <a:noFill/>
          <a:ln w="38100">
            <a:solidFill>
              <a:srgbClr val="EC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4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" name="TextBox 106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28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994083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 </a:t>
            </a:r>
            <a:r>
              <a:rPr lang="en-US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</a:t>
            </a:r>
            <a:r>
              <a:rPr lang="en-US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для </a:t>
            </a:r>
          </a:p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неразделимых кластеров </a:t>
            </a:r>
            <a:endParaRPr lang="en-US" sz="34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5" name="Straight Arrow Connector 4"/>
          <p:cNvCxnSpPr/>
          <p:nvPr/>
        </p:nvCxnSpPr>
        <p:spPr>
          <a:xfrm flipH="1" flipV="1">
            <a:off x="725846" y="2239808"/>
            <a:ext cx="11064" cy="277336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2"/>
          <p:cNvCxnSpPr/>
          <p:nvPr/>
        </p:nvCxnSpPr>
        <p:spPr>
          <a:xfrm>
            <a:off x="539552" y="4822378"/>
            <a:ext cx="335280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8"/>
          <p:cNvCxnSpPr/>
          <p:nvPr/>
        </p:nvCxnSpPr>
        <p:spPr>
          <a:xfrm>
            <a:off x="539552" y="4822378"/>
            <a:ext cx="3352800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96816" y="4841928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1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2520" y="2132856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2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31" name="Oval 40"/>
          <p:cNvSpPr/>
          <p:nvPr/>
        </p:nvSpPr>
        <p:spPr>
          <a:xfrm>
            <a:off x="2718708" y="294964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41"/>
          <p:cNvSpPr/>
          <p:nvPr/>
        </p:nvSpPr>
        <p:spPr>
          <a:xfrm>
            <a:off x="3196991" y="315124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42"/>
          <p:cNvSpPr/>
          <p:nvPr/>
        </p:nvSpPr>
        <p:spPr>
          <a:xfrm>
            <a:off x="3264513" y="2780928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43"/>
          <p:cNvSpPr/>
          <p:nvPr/>
        </p:nvSpPr>
        <p:spPr>
          <a:xfrm>
            <a:off x="3446160" y="3017177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44"/>
          <p:cNvSpPr/>
          <p:nvPr/>
        </p:nvSpPr>
        <p:spPr>
          <a:xfrm>
            <a:off x="3020492" y="292464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58"/>
          <p:cNvSpPr/>
          <p:nvPr/>
        </p:nvSpPr>
        <p:spPr>
          <a:xfrm>
            <a:off x="1450245" y="297250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59"/>
          <p:cNvSpPr/>
          <p:nvPr/>
        </p:nvSpPr>
        <p:spPr>
          <a:xfrm>
            <a:off x="1069245" y="318534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60"/>
          <p:cNvSpPr/>
          <p:nvPr/>
        </p:nvSpPr>
        <p:spPr>
          <a:xfrm>
            <a:off x="1653141" y="3060367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61"/>
          <p:cNvSpPr/>
          <p:nvPr/>
        </p:nvSpPr>
        <p:spPr>
          <a:xfrm>
            <a:off x="1511729" y="2792992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62"/>
          <p:cNvSpPr/>
          <p:nvPr/>
        </p:nvSpPr>
        <p:spPr>
          <a:xfrm>
            <a:off x="1466010" y="315646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63"/>
          <p:cNvSpPr/>
          <p:nvPr/>
        </p:nvSpPr>
        <p:spPr>
          <a:xfrm>
            <a:off x="1169510" y="3036716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64"/>
          <p:cNvSpPr/>
          <p:nvPr/>
        </p:nvSpPr>
        <p:spPr>
          <a:xfrm rot="19919900">
            <a:off x="2098651" y="4545940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65"/>
          <p:cNvSpPr/>
          <p:nvPr/>
        </p:nvSpPr>
        <p:spPr>
          <a:xfrm rot="19919900">
            <a:off x="2220303" y="4393540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66"/>
          <p:cNvSpPr/>
          <p:nvPr/>
        </p:nvSpPr>
        <p:spPr>
          <a:xfrm rot="19919900">
            <a:off x="2045177" y="419604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67"/>
          <p:cNvSpPr/>
          <p:nvPr/>
        </p:nvSpPr>
        <p:spPr>
          <a:xfrm rot="19919900">
            <a:off x="2372702" y="4178632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68"/>
          <p:cNvSpPr/>
          <p:nvPr/>
        </p:nvSpPr>
        <p:spPr>
          <a:xfrm rot="19919900">
            <a:off x="1883938" y="4451105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69"/>
          <p:cNvSpPr/>
          <p:nvPr/>
        </p:nvSpPr>
        <p:spPr>
          <a:xfrm rot="19919900">
            <a:off x="2174851" y="4012540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"/>
          <p:cNvCxnSpPr/>
          <p:nvPr/>
        </p:nvCxnSpPr>
        <p:spPr>
          <a:xfrm flipH="1" flipV="1">
            <a:off x="4501838" y="2239808"/>
            <a:ext cx="11064" cy="277336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12"/>
          <p:cNvCxnSpPr/>
          <p:nvPr/>
        </p:nvCxnSpPr>
        <p:spPr>
          <a:xfrm>
            <a:off x="4315544" y="4822378"/>
            <a:ext cx="335280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18"/>
          <p:cNvCxnSpPr/>
          <p:nvPr/>
        </p:nvCxnSpPr>
        <p:spPr>
          <a:xfrm>
            <a:off x="4315544" y="4822378"/>
            <a:ext cx="3352800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52120" y="4841928"/>
            <a:ext cx="864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 smtClean="0">
                <a:latin typeface="Comic Sans MS" pitchFamily="66" charset="0"/>
              </a:rPr>
              <a:t>Рост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 rot="16200000">
            <a:off x="3833592" y="3339824"/>
            <a:ext cx="7555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 smtClean="0">
                <a:latin typeface="Comic Sans MS" pitchFamily="66" charset="0"/>
              </a:rPr>
              <a:t>Вес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70" name="Oval 124"/>
          <p:cNvSpPr/>
          <p:nvPr/>
        </p:nvSpPr>
        <p:spPr>
          <a:xfrm rot="19919900">
            <a:off x="5327040" y="4143964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125"/>
          <p:cNvSpPr/>
          <p:nvPr/>
        </p:nvSpPr>
        <p:spPr>
          <a:xfrm rot="19919900">
            <a:off x="6550654" y="3415062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126"/>
          <p:cNvSpPr/>
          <p:nvPr/>
        </p:nvSpPr>
        <p:spPr>
          <a:xfrm rot="19919900">
            <a:off x="5554208" y="3495455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127"/>
          <p:cNvSpPr/>
          <p:nvPr/>
        </p:nvSpPr>
        <p:spPr>
          <a:xfrm rot="19919900">
            <a:off x="6521849" y="3782658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128"/>
          <p:cNvSpPr/>
          <p:nvPr/>
        </p:nvSpPr>
        <p:spPr>
          <a:xfrm rot="19919900">
            <a:off x="5459677" y="377540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129"/>
          <p:cNvSpPr/>
          <p:nvPr/>
        </p:nvSpPr>
        <p:spPr>
          <a:xfrm rot="19919900">
            <a:off x="6307352" y="360478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130"/>
          <p:cNvSpPr/>
          <p:nvPr/>
        </p:nvSpPr>
        <p:spPr>
          <a:xfrm rot="19919900">
            <a:off x="6714100" y="3139042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131"/>
          <p:cNvSpPr/>
          <p:nvPr/>
        </p:nvSpPr>
        <p:spPr>
          <a:xfrm rot="19919900">
            <a:off x="6352736" y="297126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132"/>
          <p:cNvSpPr/>
          <p:nvPr/>
        </p:nvSpPr>
        <p:spPr>
          <a:xfrm rot="19919900">
            <a:off x="6904143" y="271355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133"/>
          <p:cNvSpPr/>
          <p:nvPr/>
        </p:nvSpPr>
        <p:spPr>
          <a:xfrm rot="19919900">
            <a:off x="5956836" y="3236221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134"/>
          <p:cNvSpPr/>
          <p:nvPr/>
        </p:nvSpPr>
        <p:spPr>
          <a:xfrm rot="17880585">
            <a:off x="5647549" y="4162106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135"/>
          <p:cNvSpPr/>
          <p:nvPr/>
        </p:nvSpPr>
        <p:spPr>
          <a:xfrm rot="17880585">
            <a:off x="5809520" y="3705024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136"/>
          <p:cNvSpPr/>
          <p:nvPr/>
        </p:nvSpPr>
        <p:spPr>
          <a:xfrm rot="17880585">
            <a:off x="5740860" y="3894504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137"/>
          <p:cNvSpPr/>
          <p:nvPr/>
        </p:nvSpPr>
        <p:spPr>
          <a:xfrm rot="19919900">
            <a:off x="4938996" y="4519451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138"/>
          <p:cNvSpPr/>
          <p:nvPr/>
        </p:nvSpPr>
        <p:spPr>
          <a:xfrm rot="19919900">
            <a:off x="5385649" y="4527351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139"/>
          <p:cNvSpPr/>
          <p:nvPr/>
        </p:nvSpPr>
        <p:spPr>
          <a:xfrm rot="19919900">
            <a:off x="5185935" y="3885936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140"/>
          <p:cNvSpPr/>
          <p:nvPr/>
        </p:nvSpPr>
        <p:spPr>
          <a:xfrm rot="19919900">
            <a:off x="5878564" y="398491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141"/>
          <p:cNvSpPr/>
          <p:nvPr/>
        </p:nvSpPr>
        <p:spPr>
          <a:xfrm rot="19919900">
            <a:off x="4790034" y="415088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142"/>
          <p:cNvSpPr/>
          <p:nvPr/>
        </p:nvSpPr>
        <p:spPr>
          <a:xfrm>
            <a:off x="5642433" y="323586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143"/>
          <p:cNvSpPr/>
          <p:nvPr/>
        </p:nvSpPr>
        <p:spPr>
          <a:xfrm>
            <a:off x="6234525" y="3446015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144"/>
          <p:cNvSpPr/>
          <p:nvPr/>
        </p:nvSpPr>
        <p:spPr>
          <a:xfrm>
            <a:off x="6167458" y="2788844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145"/>
          <p:cNvSpPr/>
          <p:nvPr/>
        </p:nvSpPr>
        <p:spPr>
          <a:xfrm>
            <a:off x="6216283" y="3197762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146"/>
          <p:cNvSpPr/>
          <p:nvPr/>
        </p:nvSpPr>
        <p:spPr>
          <a:xfrm>
            <a:off x="5689512" y="2842695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147"/>
          <p:cNvSpPr/>
          <p:nvPr/>
        </p:nvSpPr>
        <p:spPr>
          <a:xfrm rot="19919900">
            <a:off x="6148603" y="378404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148"/>
          <p:cNvSpPr/>
          <p:nvPr/>
        </p:nvSpPr>
        <p:spPr>
          <a:xfrm rot="19919900">
            <a:off x="6857810" y="2322404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149"/>
          <p:cNvSpPr/>
          <p:nvPr/>
        </p:nvSpPr>
        <p:spPr>
          <a:xfrm rot="19919900">
            <a:off x="6673949" y="2862112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150"/>
          <p:cNvSpPr/>
          <p:nvPr/>
        </p:nvSpPr>
        <p:spPr>
          <a:xfrm rot="19919900">
            <a:off x="7067058" y="3080046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151"/>
          <p:cNvSpPr/>
          <p:nvPr/>
        </p:nvSpPr>
        <p:spPr>
          <a:xfrm rot="19919900">
            <a:off x="7542559" y="241280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152"/>
          <p:cNvSpPr/>
          <p:nvPr/>
        </p:nvSpPr>
        <p:spPr>
          <a:xfrm rot="19919900">
            <a:off x="7513754" y="2780406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153"/>
          <p:cNvSpPr/>
          <p:nvPr/>
        </p:nvSpPr>
        <p:spPr>
          <a:xfrm rot="19919900">
            <a:off x="7299257" y="2602530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54"/>
          <p:cNvSpPr/>
          <p:nvPr/>
        </p:nvSpPr>
        <p:spPr>
          <a:xfrm>
            <a:off x="7226430" y="244376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55"/>
          <p:cNvSpPr/>
          <p:nvPr/>
        </p:nvSpPr>
        <p:spPr>
          <a:xfrm rot="19919900">
            <a:off x="7140507" y="2781796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 Box 4"/>
          <p:cNvSpPr txBox="1">
            <a:spLocks noChangeArrowheads="1"/>
          </p:cNvSpPr>
          <p:nvPr/>
        </p:nvSpPr>
        <p:spPr bwMode="auto">
          <a:xfrm>
            <a:off x="6300192" y="3960000"/>
            <a:ext cx="2592288" cy="707811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Оценка размеров футболок</a:t>
            </a:r>
          </a:p>
        </p:txBody>
      </p:sp>
      <p:sp>
        <p:nvSpPr>
          <p:cNvPr id="105" name="Text Box 4"/>
          <p:cNvSpPr txBox="1">
            <a:spLocks noChangeArrowheads="1"/>
          </p:cNvSpPr>
          <p:nvPr/>
        </p:nvSpPr>
        <p:spPr bwMode="auto">
          <a:xfrm>
            <a:off x="5004048" y="5301208"/>
            <a:ext cx="2232248" cy="769367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2200" dirty="0" smtClean="0">
                <a:latin typeface="Comic Sans MS" pitchFamily="66" charset="0"/>
                <a:cs typeface="Times New Roman" pitchFamily="18" charset="0"/>
              </a:rPr>
              <a:t>Неразделимые кластеры</a:t>
            </a:r>
          </a:p>
        </p:txBody>
      </p:sp>
      <p:sp>
        <p:nvSpPr>
          <p:cNvPr id="106" name="Text Box 4"/>
          <p:cNvSpPr txBox="1">
            <a:spLocks noChangeArrowheads="1"/>
          </p:cNvSpPr>
          <p:nvPr/>
        </p:nvSpPr>
        <p:spPr bwMode="auto">
          <a:xfrm>
            <a:off x="1115616" y="5301208"/>
            <a:ext cx="2232248" cy="769367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2200" dirty="0" smtClean="0">
                <a:latin typeface="Comic Sans MS" pitchFamily="66" charset="0"/>
                <a:cs typeface="Times New Roman" pitchFamily="18" charset="0"/>
              </a:rPr>
              <a:t>Разделимые кластеры</a:t>
            </a:r>
          </a:p>
        </p:txBody>
      </p:sp>
      <p:sp>
        <p:nvSpPr>
          <p:cNvPr id="108" name="Овал 107"/>
          <p:cNvSpPr/>
          <p:nvPr/>
        </p:nvSpPr>
        <p:spPr>
          <a:xfrm>
            <a:off x="1619672" y="3717032"/>
            <a:ext cx="1008112" cy="100811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Овал 108"/>
          <p:cNvSpPr/>
          <p:nvPr/>
        </p:nvSpPr>
        <p:spPr>
          <a:xfrm>
            <a:off x="2555776" y="2492896"/>
            <a:ext cx="1008112" cy="100811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Овал 109"/>
          <p:cNvSpPr/>
          <p:nvPr/>
        </p:nvSpPr>
        <p:spPr>
          <a:xfrm>
            <a:off x="899592" y="2564904"/>
            <a:ext cx="1008112" cy="1008112"/>
          </a:xfrm>
          <a:prstGeom prst="ellipse">
            <a:avLst/>
          </a:prstGeom>
          <a:noFill/>
          <a:ln w="38100">
            <a:solidFill>
              <a:srgbClr val="EC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Овал 110"/>
          <p:cNvSpPr/>
          <p:nvPr/>
        </p:nvSpPr>
        <p:spPr>
          <a:xfrm rot="274871">
            <a:off x="4643389" y="3724272"/>
            <a:ext cx="1453629" cy="1008112"/>
          </a:xfrm>
          <a:prstGeom prst="ellipse">
            <a:avLst/>
          </a:prstGeom>
          <a:noFill/>
          <a:ln w="38100">
            <a:solidFill>
              <a:srgbClr val="EC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Овал 112"/>
          <p:cNvSpPr/>
          <p:nvPr/>
        </p:nvSpPr>
        <p:spPr>
          <a:xfrm rot="1819472">
            <a:off x="5380156" y="2788397"/>
            <a:ext cx="1463315" cy="1080407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Овал 113"/>
          <p:cNvSpPr/>
          <p:nvPr/>
        </p:nvSpPr>
        <p:spPr>
          <a:xfrm rot="1819472">
            <a:off x="6514284" y="2165254"/>
            <a:ext cx="1278702" cy="108733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TextBox 114"/>
          <p:cNvSpPr txBox="1"/>
          <p:nvPr/>
        </p:nvSpPr>
        <p:spPr>
          <a:xfrm>
            <a:off x="4788024" y="3286145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S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148064" y="2420888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M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084168" y="2204864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L</a:t>
            </a:r>
            <a:endParaRPr lang="en-US" sz="2200" dirty="0">
              <a:latin typeface="Comic Sans MS" pitchFamily="66" charset="0"/>
            </a:endParaRPr>
          </a:p>
        </p:txBody>
      </p:sp>
      <p:pic>
        <p:nvPicPr>
          <p:cNvPr id="104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" name="TextBox 106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29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994083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 </a:t>
            </a:r>
            <a:r>
              <a:rPr lang="en-US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</a:t>
            </a:r>
            <a:r>
              <a:rPr lang="en-US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для </a:t>
            </a:r>
          </a:p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неразделимых кластеров </a:t>
            </a:r>
            <a:endParaRPr lang="en-US" sz="34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5" name="Straight Arrow Connector 4"/>
          <p:cNvCxnSpPr/>
          <p:nvPr/>
        </p:nvCxnSpPr>
        <p:spPr>
          <a:xfrm flipH="1" flipV="1">
            <a:off x="725846" y="2239808"/>
            <a:ext cx="11064" cy="277336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2"/>
          <p:cNvCxnSpPr/>
          <p:nvPr/>
        </p:nvCxnSpPr>
        <p:spPr>
          <a:xfrm>
            <a:off x="539552" y="4822378"/>
            <a:ext cx="335280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8"/>
          <p:cNvCxnSpPr/>
          <p:nvPr/>
        </p:nvCxnSpPr>
        <p:spPr>
          <a:xfrm>
            <a:off x="539552" y="4822378"/>
            <a:ext cx="3352800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496816" y="4841928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1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32520" y="2132856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2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31" name="Oval 40"/>
          <p:cNvSpPr/>
          <p:nvPr/>
        </p:nvSpPr>
        <p:spPr>
          <a:xfrm>
            <a:off x="2718708" y="294964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41"/>
          <p:cNvSpPr/>
          <p:nvPr/>
        </p:nvSpPr>
        <p:spPr>
          <a:xfrm>
            <a:off x="3196991" y="315124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42"/>
          <p:cNvSpPr/>
          <p:nvPr/>
        </p:nvSpPr>
        <p:spPr>
          <a:xfrm>
            <a:off x="3264513" y="2780928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43"/>
          <p:cNvSpPr/>
          <p:nvPr/>
        </p:nvSpPr>
        <p:spPr>
          <a:xfrm>
            <a:off x="3446160" y="3017177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44"/>
          <p:cNvSpPr/>
          <p:nvPr/>
        </p:nvSpPr>
        <p:spPr>
          <a:xfrm>
            <a:off x="3020492" y="292464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58"/>
          <p:cNvSpPr/>
          <p:nvPr/>
        </p:nvSpPr>
        <p:spPr>
          <a:xfrm>
            <a:off x="1450245" y="297250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59"/>
          <p:cNvSpPr/>
          <p:nvPr/>
        </p:nvSpPr>
        <p:spPr>
          <a:xfrm>
            <a:off x="1069245" y="318534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60"/>
          <p:cNvSpPr/>
          <p:nvPr/>
        </p:nvSpPr>
        <p:spPr>
          <a:xfrm>
            <a:off x="1653141" y="3060367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61"/>
          <p:cNvSpPr/>
          <p:nvPr/>
        </p:nvSpPr>
        <p:spPr>
          <a:xfrm>
            <a:off x="1511729" y="2792992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62"/>
          <p:cNvSpPr/>
          <p:nvPr/>
        </p:nvSpPr>
        <p:spPr>
          <a:xfrm>
            <a:off x="1466010" y="315646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63"/>
          <p:cNvSpPr/>
          <p:nvPr/>
        </p:nvSpPr>
        <p:spPr>
          <a:xfrm>
            <a:off x="1169510" y="3036716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64"/>
          <p:cNvSpPr/>
          <p:nvPr/>
        </p:nvSpPr>
        <p:spPr>
          <a:xfrm rot="19919900">
            <a:off x="2098651" y="4545940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65"/>
          <p:cNvSpPr/>
          <p:nvPr/>
        </p:nvSpPr>
        <p:spPr>
          <a:xfrm rot="19919900">
            <a:off x="2220303" y="4393540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66"/>
          <p:cNvSpPr/>
          <p:nvPr/>
        </p:nvSpPr>
        <p:spPr>
          <a:xfrm rot="19919900">
            <a:off x="2045177" y="419604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67"/>
          <p:cNvSpPr/>
          <p:nvPr/>
        </p:nvSpPr>
        <p:spPr>
          <a:xfrm rot="19919900">
            <a:off x="2372702" y="4178632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68"/>
          <p:cNvSpPr/>
          <p:nvPr/>
        </p:nvSpPr>
        <p:spPr>
          <a:xfrm rot="19919900">
            <a:off x="1883938" y="4451105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69"/>
          <p:cNvSpPr/>
          <p:nvPr/>
        </p:nvSpPr>
        <p:spPr>
          <a:xfrm rot="19919900">
            <a:off x="2174851" y="4012540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"/>
          <p:cNvCxnSpPr/>
          <p:nvPr/>
        </p:nvCxnSpPr>
        <p:spPr>
          <a:xfrm flipH="1" flipV="1">
            <a:off x="4501838" y="2239808"/>
            <a:ext cx="11064" cy="277336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12"/>
          <p:cNvCxnSpPr/>
          <p:nvPr/>
        </p:nvCxnSpPr>
        <p:spPr>
          <a:xfrm>
            <a:off x="4315544" y="4822378"/>
            <a:ext cx="335280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18"/>
          <p:cNvCxnSpPr/>
          <p:nvPr/>
        </p:nvCxnSpPr>
        <p:spPr>
          <a:xfrm>
            <a:off x="4315544" y="4822378"/>
            <a:ext cx="3352800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652120" y="4841928"/>
            <a:ext cx="864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 smtClean="0">
                <a:latin typeface="Comic Sans MS" pitchFamily="66" charset="0"/>
              </a:rPr>
              <a:t>Рост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 rot="16200000">
            <a:off x="3833592" y="3339824"/>
            <a:ext cx="7555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200" dirty="0" smtClean="0">
                <a:latin typeface="Comic Sans MS" pitchFamily="66" charset="0"/>
              </a:rPr>
              <a:t>Вес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70" name="Oval 124"/>
          <p:cNvSpPr/>
          <p:nvPr/>
        </p:nvSpPr>
        <p:spPr>
          <a:xfrm rot="19919900">
            <a:off x="5327040" y="4143964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125"/>
          <p:cNvSpPr/>
          <p:nvPr/>
        </p:nvSpPr>
        <p:spPr>
          <a:xfrm rot="19919900">
            <a:off x="6550654" y="3415062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126"/>
          <p:cNvSpPr/>
          <p:nvPr/>
        </p:nvSpPr>
        <p:spPr>
          <a:xfrm rot="19919900">
            <a:off x="5554208" y="3495455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127"/>
          <p:cNvSpPr/>
          <p:nvPr/>
        </p:nvSpPr>
        <p:spPr>
          <a:xfrm rot="19919900">
            <a:off x="6521849" y="3782658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128"/>
          <p:cNvSpPr/>
          <p:nvPr/>
        </p:nvSpPr>
        <p:spPr>
          <a:xfrm rot="19919900">
            <a:off x="5459677" y="377540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129"/>
          <p:cNvSpPr/>
          <p:nvPr/>
        </p:nvSpPr>
        <p:spPr>
          <a:xfrm rot="19919900">
            <a:off x="6307352" y="360478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130"/>
          <p:cNvSpPr/>
          <p:nvPr/>
        </p:nvSpPr>
        <p:spPr>
          <a:xfrm rot="19919900">
            <a:off x="6714100" y="3139042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131"/>
          <p:cNvSpPr/>
          <p:nvPr/>
        </p:nvSpPr>
        <p:spPr>
          <a:xfrm rot="19919900">
            <a:off x="6352736" y="297126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132"/>
          <p:cNvSpPr/>
          <p:nvPr/>
        </p:nvSpPr>
        <p:spPr>
          <a:xfrm rot="19919900">
            <a:off x="6904143" y="271355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133"/>
          <p:cNvSpPr/>
          <p:nvPr/>
        </p:nvSpPr>
        <p:spPr>
          <a:xfrm rot="19919900">
            <a:off x="5956836" y="3236221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134"/>
          <p:cNvSpPr/>
          <p:nvPr/>
        </p:nvSpPr>
        <p:spPr>
          <a:xfrm rot="17880585">
            <a:off x="5647549" y="4162106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135"/>
          <p:cNvSpPr/>
          <p:nvPr/>
        </p:nvSpPr>
        <p:spPr>
          <a:xfrm rot="17880585">
            <a:off x="5809520" y="3705024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136"/>
          <p:cNvSpPr/>
          <p:nvPr/>
        </p:nvSpPr>
        <p:spPr>
          <a:xfrm rot="17880585">
            <a:off x="5740860" y="3894504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137"/>
          <p:cNvSpPr/>
          <p:nvPr/>
        </p:nvSpPr>
        <p:spPr>
          <a:xfrm rot="19919900">
            <a:off x="4938996" y="4519451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138"/>
          <p:cNvSpPr/>
          <p:nvPr/>
        </p:nvSpPr>
        <p:spPr>
          <a:xfrm rot="19919900">
            <a:off x="5385649" y="4527351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139"/>
          <p:cNvSpPr/>
          <p:nvPr/>
        </p:nvSpPr>
        <p:spPr>
          <a:xfrm rot="19919900">
            <a:off x="5185935" y="3885936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140"/>
          <p:cNvSpPr/>
          <p:nvPr/>
        </p:nvSpPr>
        <p:spPr>
          <a:xfrm rot="19919900">
            <a:off x="5878564" y="398491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141"/>
          <p:cNvSpPr/>
          <p:nvPr/>
        </p:nvSpPr>
        <p:spPr>
          <a:xfrm rot="19919900">
            <a:off x="4790034" y="415088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142"/>
          <p:cNvSpPr/>
          <p:nvPr/>
        </p:nvSpPr>
        <p:spPr>
          <a:xfrm>
            <a:off x="5642433" y="323586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143"/>
          <p:cNvSpPr/>
          <p:nvPr/>
        </p:nvSpPr>
        <p:spPr>
          <a:xfrm>
            <a:off x="6234525" y="3446015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144"/>
          <p:cNvSpPr/>
          <p:nvPr/>
        </p:nvSpPr>
        <p:spPr>
          <a:xfrm>
            <a:off x="6167458" y="2788844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145"/>
          <p:cNvSpPr/>
          <p:nvPr/>
        </p:nvSpPr>
        <p:spPr>
          <a:xfrm>
            <a:off x="6216283" y="3197762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146"/>
          <p:cNvSpPr/>
          <p:nvPr/>
        </p:nvSpPr>
        <p:spPr>
          <a:xfrm>
            <a:off x="5689512" y="2842695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147"/>
          <p:cNvSpPr/>
          <p:nvPr/>
        </p:nvSpPr>
        <p:spPr>
          <a:xfrm rot="19919900">
            <a:off x="6148603" y="378404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148"/>
          <p:cNvSpPr/>
          <p:nvPr/>
        </p:nvSpPr>
        <p:spPr>
          <a:xfrm rot="19919900">
            <a:off x="6857810" y="2322404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149"/>
          <p:cNvSpPr/>
          <p:nvPr/>
        </p:nvSpPr>
        <p:spPr>
          <a:xfrm rot="19919900">
            <a:off x="6673949" y="2862112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150"/>
          <p:cNvSpPr/>
          <p:nvPr/>
        </p:nvSpPr>
        <p:spPr>
          <a:xfrm rot="19919900">
            <a:off x="7067058" y="3080046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151"/>
          <p:cNvSpPr/>
          <p:nvPr/>
        </p:nvSpPr>
        <p:spPr>
          <a:xfrm rot="19919900">
            <a:off x="7542559" y="2412809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152"/>
          <p:cNvSpPr/>
          <p:nvPr/>
        </p:nvSpPr>
        <p:spPr>
          <a:xfrm rot="19919900">
            <a:off x="7513754" y="2780406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153"/>
          <p:cNvSpPr/>
          <p:nvPr/>
        </p:nvSpPr>
        <p:spPr>
          <a:xfrm rot="19919900">
            <a:off x="7299257" y="2602530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54"/>
          <p:cNvSpPr/>
          <p:nvPr/>
        </p:nvSpPr>
        <p:spPr>
          <a:xfrm>
            <a:off x="7226430" y="2443763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55"/>
          <p:cNvSpPr/>
          <p:nvPr/>
        </p:nvSpPr>
        <p:spPr>
          <a:xfrm rot="19919900">
            <a:off x="7140507" y="2781796"/>
            <a:ext cx="45720" cy="45720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 Box 4"/>
          <p:cNvSpPr txBox="1">
            <a:spLocks noChangeArrowheads="1"/>
          </p:cNvSpPr>
          <p:nvPr/>
        </p:nvSpPr>
        <p:spPr bwMode="auto">
          <a:xfrm>
            <a:off x="6300192" y="3960000"/>
            <a:ext cx="2592288" cy="707811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Оценка размеров футболок</a:t>
            </a:r>
          </a:p>
        </p:txBody>
      </p:sp>
      <p:sp>
        <p:nvSpPr>
          <p:cNvPr id="105" name="Text Box 4"/>
          <p:cNvSpPr txBox="1">
            <a:spLocks noChangeArrowheads="1"/>
          </p:cNvSpPr>
          <p:nvPr/>
        </p:nvSpPr>
        <p:spPr bwMode="auto">
          <a:xfrm>
            <a:off x="5004048" y="5301208"/>
            <a:ext cx="2232248" cy="769367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2200" dirty="0" smtClean="0">
                <a:latin typeface="Comic Sans MS" pitchFamily="66" charset="0"/>
                <a:cs typeface="Times New Roman" pitchFamily="18" charset="0"/>
              </a:rPr>
              <a:t>Неразделимые кластеры</a:t>
            </a:r>
          </a:p>
        </p:txBody>
      </p:sp>
      <p:sp>
        <p:nvSpPr>
          <p:cNvPr id="106" name="Text Box 4"/>
          <p:cNvSpPr txBox="1">
            <a:spLocks noChangeArrowheads="1"/>
          </p:cNvSpPr>
          <p:nvPr/>
        </p:nvSpPr>
        <p:spPr bwMode="auto">
          <a:xfrm>
            <a:off x="1115616" y="5301208"/>
            <a:ext cx="2232248" cy="769367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2200" dirty="0" smtClean="0">
                <a:latin typeface="Comic Sans MS" pitchFamily="66" charset="0"/>
                <a:cs typeface="Times New Roman" pitchFamily="18" charset="0"/>
              </a:rPr>
              <a:t>Разделимые кластеры</a:t>
            </a:r>
          </a:p>
        </p:txBody>
      </p:sp>
      <p:sp>
        <p:nvSpPr>
          <p:cNvPr id="108" name="Овал 107"/>
          <p:cNvSpPr/>
          <p:nvPr/>
        </p:nvSpPr>
        <p:spPr>
          <a:xfrm>
            <a:off x="1619672" y="3717032"/>
            <a:ext cx="1008112" cy="100811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9" name="Овал 108"/>
          <p:cNvSpPr/>
          <p:nvPr/>
        </p:nvSpPr>
        <p:spPr>
          <a:xfrm>
            <a:off x="2555776" y="2492896"/>
            <a:ext cx="1008112" cy="1008112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0" name="Овал 109"/>
          <p:cNvSpPr/>
          <p:nvPr/>
        </p:nvSpPr>
        <p:spPr>
          <a:xfrm>
            <a:off x="899592" y="2564904"/>
            <a:ext cx="1008112" cy="1008112"/>
          </a:xfrm>
          <a:prstGeom prst="ellipse">
            <a:avLst/>
          </a:prstGeom>
          <a:noFill/>
          <a:ln w="38100">
            <a:solidFill>
              <a:srgbClr val="EC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1" name="Овал 110"/>
          <p:cNvSpPr/>
          <p:nvPr/>
        </p:nvSpPr>
        <p:spPr>
          <a:xfrm rot="274871">
            <a:off x="4643389" y="3724272"/>
            <a:ext cx="1453629" cy="1008112"/>
          </a:xfrm>
          <a:prstGeom prst="ellipse">
            <a:avLst/>
          </a:prstGeom>
          <a:noFill/>
          <a:ln w="38100">
            <a:solidFill>
              <a:srgbClr val="EC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3" name="Овал 112"/>
          <p:cNvSpPr/>
          <p:nvPr/>
        </p:nvSpPr>
        <p:spPr>
          <a:xfrm rot="1819472">
            <a:off x="5380156" y="2788397"/>
            <a:ext cx="1463315" cy="1080407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4" name="Овал 113"/>
          <p:cNvSpPr/>
          <p:nvPr/>
        </p:nvSpPr>
        <p:spPr>
          <a:xfrm rot="1819472">
            <a:off x="6514284" y="2165254"/>
            <a:ext cx="1278702" cy="108733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5" name="TextBox 114"/>
          <p:cNvSpPr txBox="1"/>
          <p:nvPr/>
        </p:nvSpPr>
        <p:spPr>
          <a:xfrm>
            <a:off x="4788024" y="3286145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S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5148064" y="2420888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M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084168" y="2204864"/>
            <a:ext cx="5040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L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118" name="Text Box 4"/>
          <p:cNvSpPr txBox="1">
            <a:spLocks noChangeArrowheads="1"/>
          </p:cNvSpPr>
          <p:nvPr/>
        </p:nvSpPr>
        <p:spPr bwMode="auto">
          <a:xfrm>
            <a:off x="4716016" y="2780928"/>
            <a:ext cx="4211960" cy="101558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Алгоритм </a:t>
            </a:r>
            <a:r>
              <a:rPr lang="en-US" sz="20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20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средних можно успешно применять для анализа неразделимых кластеров!</a:t>
            </a:r>
            <a:endParaRPr lang="en-US" sz="2000" dirty="0">
              <a:solidFill>
                <a:srgbClr val="C00000"/>
              </a:solidFill>
              <a:latin typeface="Comic Sans MS" pitchFamily="66" charset="0"/>
            </a:endParaRPr>
          </a:p>
        </p:txBody>
      </p:sp>
      <p:pic>
        <p:nvPicPr>
          <p:cNvPr id="104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" name="TextBox 106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1142984"/>
            <a:ext cx="91440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Алгоритмы машинного обучения</a:t>
            </a: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algn="ctr"/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Обучение с учителем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(Supervised Learning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.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Алгоритм машинного обучения обобщает на основе размеченного множества тренировочных примеров</a:t>
            </a:r>
            <a:endParaRPr lang="en-US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endParaRPr lang="ru-RU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Обучение без учителя</a:t>
            </a:r>
            <a:r>
              <a:rPr lang="en-US" sz="24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(Unsupervised Learning)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. Размеченное тренировочное множество отсутствует. Алгоритм машинного обучения пытается самостоятельно определить сходство между входами. Поэтому входы, которые имеют что-то общее объединяются в общую категорию</a:t>
            </a:r>
          </a:p>
        </p:txBody>
      </p:sp>
      <p:sp>
        <p:nvSpPr>
          <p:cNvPr id="14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0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30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1406" y="1988840"/>
            <a:ext cx="900115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5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/>
            <a:endParaRPr lang="ru-RU" sz="2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8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Введем ряд обозначений</a:t>
            </a:r>
          </a:p>
          <a:p>
            <a:pPr marL="901700" indent="-368300">
              <a:buFont typeface="Wingdings" pitchFamily="2" charset="2"/>
              <a:buChar char="ü"/>
            </a:pPr>
            <a:r>
              <a:rPr lang="en-US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c</a:t>
            </a:r>
            <a:r>
              <a:rPr lang="en-US" sz="2500" baseline="30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(i)</a:t>
            </a:r>
            <a:r>
              <a:rPr lang="en-US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 = </a:t>
            </a: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индекс кластера (1, 2, …, </a:t>
            </a:r>
            <a:r>
              <a:rPr lang="en-US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K</a:t>
            </a:r>
            <a:r>
              <a:rPr lang="ru-RU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), к которому отнесен пример </a:t>
            </a:r>
            <a:r>
              <a:rPr lang="en-US" sz="25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sz="2500" baseline="30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(i)</a:t>
            </a:r>
            <a:endParaRPr lang="ru-RU" sz="25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901700" indent="-368300">
              <a:buFont typeface="Wingdings" pitchFamily="2" charset="2"/>
              <a:buChar char="ü"/>
            </a:pP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m</a:t>
            </a:r>
            <a:r>
              <a:rPr lang="en-US" sz="2500" baseline="-25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k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= 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среднее кластера 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k (m</a:t>
            </a:r>
            <a:r>
              <a:rPr lang="en-US" sz="2500" baseline="-25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k 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принадлежит 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R</a:t>
            </a:r>
            <a:r>
              <a:rPr lang="en-US" sz="2500" baseline="30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n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endParaRPr lang="ru-RU" sz="25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901700" indent="-368300">
              <a:buFont typeface="Wingdings" pitchFamily="2" charset="2"/>
              <a:buChar char="ü"/>
            </a:pP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m</a:t>
            </a:r>
            <a:r>
              <a:rPr lang="en-US" sz="2500" baseline="-25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c</a:t>
            </a:r>
            <a:r>
              <a:rPr lang="ru-RU" sz="1500" baseline="30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</a:t>
            </a:r>
            <a:r>
              <a:rPr lang="en-US" sz="1500" baseline="30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i</a:t>
            </a:r>
            <a:r>
              <a:rPr lang="ru-RU" sz="1500" baseline="30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= </a:t>
            </a:r>
            <a:r>
              <a:rPr lang="ru-RU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среднее кластера, к которому отнесен пример </a:t>
            </a:r>
            <a:r>
              <a:rPr lang="en-US" sz="25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sz="2500" baseline="30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(i)</a:t>
            </a:r>
            <a:endParaRPr lang="ru-RU" sz="25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386050" name="Object 2"/>
          <p:cNvGraphicFramePr>
            <a:graphicFrameLocks noChangeAspect="1"/>
          </p:cNvGraphicFramePr>
          <p:nvPr/>
        </p:nvGraphicFramePr>
        <p:xfrm>
          <a:off x="1854448" y="5187513"/>
          <a:ext cx="5381848" cy="868040"/>
        </p:xfrm>
        <a:graphic>
          <a:graphicData uri="http://schemas.openxmlformats.org/presentationml/2006/ole">
            <p:oleObj spid="_x0000_s386050" name="Формула" r:id="rId4" imgW="3149280" imgH="507960" progId="Equation.3">
              <p:embed/>
            </p:oleObj>
          </a:graphicData>
        </a:graphic>
      </p:graphicFrame>
      <p:graphicFrame>
        <p:nvGraphicFramePr>
          <p:cNvPr id="386051" name="Object 3"/>
          <p:cNvGraphicFramePr>
            <a:graphicFrameLocks noChangeAspect="1"/>
          </p:cNvGraphicFramePr>
          <p:nvPr/>
        </p:nvGraphicFramePr>
        <p:xfrm>
          <a:off x="1187624" y="4362875"/>
          <a:ext cx="6683908" cy="824638"/>
        </p:xfrm>
        <a:graphic>
          <a:graphicData uri="http://schemas.openxmlformats.org/presentationml/2006/ole">
            <p:oleObj spid="_x0000_s386051" name="Формула" r:id="rId5" imgW="3911400" imgH="482400" progId="Equation.3">
              <p:embed/>
            </p:oleObj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0" y="922075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Стоимостная функция в </a:t>
            </a:r>
          </a:p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алгоритме </a:t>
            </a:r>
            <a:r>
              <a:rPr lang="en-US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</a:t>
            </a:r>
          </a:p>
        </p:txBody>
      </p:sp>
      <p:pic>
        <p:nvPicPr>
          <p:cNvPr id="13" name="Picture 1" descr="Akvelon_logo20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31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922075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Стоимостная функция в </a:t>
            </a:r>
          </a:p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алгоритме </a:t>
            </a:r>
            <a:r>
              <a:rPr lang="en-US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42844" y="2010320"/>
            <a:ext cx="878684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Присвоить счетчику итераций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ic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значение 1</a:t>
            </a: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Случайным образом выбрать 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K </a:t>
            </a: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значений средних 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(1), 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2 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(1), …, 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K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(1)</a:t>
            </a:r>
            <a:endParaRPr lang="ru-RU" sz="24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Для каждого вектора </a:t>
            </a: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sz="2400" baseline="300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(i)</a:t>
            </a:r>
            <a:r>
              <a:rPr lang="ru-RU" sz="2400" baseline="-250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вычислить расстояние до каждого из </a:t>
            </a: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</a:t>
            </a:r>
            <a:r>
              <a:rPr lang="en-US" sz="2400" baseline="-250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k</a:t>
            </a: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(1), k = 1, …, K </a:t>
            </a:r>
            <a:r>
              <a:rPr lang="ru-RU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и поместить </a:t>
            </a: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sz="2400" baseline="300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(i)</a:t>
            </a: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в кластер</a:t>
            </a: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</a:rPr>
              <a:t>C</a:t>
            </a:r>
            <a:r>
              <a:rPr lang="en-US" sz="2400" baseline="30000" dirty="0" smtClean="0">
                <a:solidFill>
                  <a:srgbClr val="C00000"/>
                </a:solidFill>
                <a:latin typeface="Comic Sans MS" pitchFamily="66" charset="0"/>
              </a:rPr>
              <a:t>(k)</a:t>
            </a: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с ближайшим вектором средних</a:t>
            </a:r>
            <a:endParaRPr lang="en-US" sz="2400" dirty="0" smtClean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Увеличить 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ic </a:t>
            </a: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на 1 и скорректировать значения средних для получения нового множества 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(ic), 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</a:t>
            </a:r>
            <a:r>
              <a:rPr lang="en-US" sz="2400" dirty="0" err="1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ic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), …, 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K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(ic)</a:t>
            </a:r>
            <a:endParaRPr lang="ru-RU" sz="24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Повторять шаги 3 и 4 до тех пор, пока при всех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k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не будет выполняться равенство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C</a:t>
            </a:r>
            <a:r>
              <a:rPr lang="en-US" sz="2400" baseline="30000" dirty="0" smtClean="0">
                <a:solidFill>
                  <a:srgbClr val="333399"/>
                </a:solidFill>
                <a:latin typeface="Comic Sans MS" pitchFamily="66" charset="0"/>
              </a:rPr>
              <a:t>(k)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(ic)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=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C</a:t>
            </a:r>
            <a:r>
              <a:rPr lang="en-US" sz="2400" baseline="30000" dirty="0" smtClean="0">
                <a:solidFill>
                  <a:srgbClr val="333399"/>
                </a:solidFill>
                <a:latin typeface="Comic Sans MS" pitchFamily="66" charset="0"/>
              </a:rPr>
              <a:t>(k)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(ic+1)</a:t>
            </a:r>
            <a:endParaRPr lang="ru-RU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251520" y="4293096"/>
            <a:ext cx="8712968" cy="101558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При помещении </a:t>
            </a:r>
            <a:r>
              <a:rPr lang="en-US" sz="2000" dirty="0" smtClean="0">
                <a:latin typeface="Comic Sans MS" pitchFamily="66" charset="0"/>
              </a:rPr>
              <a:t>x</a:t>
            </a:r>
            <a:r>
              <a:rPr lang="en-US" sz="2000" baseline="30000" dirty="0" smtClean="0">
                <a:latin typeface="Comic Sans MS" pitchFamily="66" charset="0"/>
              </a:rPr>
              <a:t>(i)</a:t>
            </a:r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 элемента в </a:t>
            </a:r>
            <a:r>
              <a:rPr lang="ru-RU" sz="2000" dirty="0" smtClean="0">
                <a:latin typeface="Comic Sans MS" pitchFamily="66" charset="0"/>
              </a:rPr>
              <a:t>С</a:t>
            </a:r>
            <a:r>
              <a:rPr lang="en-US" sz="2000" baseline="30000" dirty="0" smtClean="0">
                <a:latin typeface="Comic Sans MS" pitchFamily="66" charset="0"/>
              </a:rPr>
              <a:t>(k)</a:t>
            </a:r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 кластер  осуществляется минимизация стоимостной функции по отношению к </a:t>
            </a:r>
            <a:r>
              <a:rPr lang="en-US" sz="2000" dirty="0" smtClean="0">
                <a:latin typeface="Comic Sans MS" pitchFamily="66" charset="0"/>
              </a:rPr>
              <a:t>c</a:t>
            </a:r>
            <a:r>
              <a:rPr lang="en-US" sz="2000" baseline="30000" dirty="0" smtClean="0">
                <a:latin typeface="Comic Sans MS" pitchFamily="66" charset="0"/>
              </a:rPr>
              <a:t>(</a:t>
            </a:r>
            <a:r>
              <a:rPr lang="ru-RU" sz="2000" baseline="30000" dirty="0" smtClean="0">
                <a:latin typeface="Comic Sans MS" pitchFamily="66" charset="0"/>
              </a:rPr>
              <a:t>1</a:t>
            </a:r>
            <a:r>
              <a:rPr lang="en-US" sz="2000" baseline="30000" dirty="0" smtClean="0">
                <a:latin typeface="Comic Sans MS" pitchFamily="66" charset="0"/>
              </a:rPr>
              <a:t>)</a:t>
            </a:r>
            <a:r>
              <a:rPr lang="en-US" sz="2000" dirty="0" smtClean="0">
                <a:latin typeface="Comic Sans MS" pitchFamily="66" charset="0"/>
              </a:rPr>
              <a:t>, c</a:t>
            </a:r>
            <a:r>
              <a:rPr lang="en-US" sz="2000" baseline="30000" dirty="0" smtClean="0">
                <a:latin typeface="Comic Sans MS" pitchFamily="66" charset="0"/>
              </a:rPr>
              <a:t>(2)</a:t>
            </a:r>
            <a:r>
              <a:rPr lang="en-US" sz="2000" dirty="0" smtClean="0">
                <a:latin typeface="Comic Sans MS" pitchFamily="66" charset="0"/>
              </a:rPr>
              <a:t>, …,</a:t>
            </a:r>
            <a:r>
              <a:rPr lang="ru-RU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c</a:t>
            </a:r>
            <a:r>
              <a:rPr lang="en-US" sz="2000" baseline="30000" dirty="0" smtClean="0">
                <a:latin typeface="Comic Sans MS" pitchFamily="66" charset="0"/>
              </a:rPr>
              <a:t>(m)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ru-RU" sz="2000" dirty="0" smtClean="0">
                <a:latin typeface="Comic Sans MS" pitchFamily="66" charset="0"/>
              </a:rPr>
              <a:t>при этом средние 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m</a:t>
            </a:r>
            <a:r>
              <a:rPr lang="en-US" sz="2000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, m</a:t>
            </a:r>
            <a:r>
              <a:rPr lang="en-US" sz="2000" baseline="-25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, …, m</a:t>
            </a:r>
            <a:r>
              <a:rPr lang="en-US" sz="2000" baseline="-25000" dirty="0" smtClean="0">
                <a:latin typeface="Comic Sans MS" pitchFamily="66" charset="0"/>
                <a:cs typeface="Times New Roman" pitchFamily="18" charset="0"/>
              </a:rPr>
              <a:t>K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000" dirty="0" smtClean="0">
                <a:latin typeface="Comic Sans MS" pitchFamily="66" charset="0"/>
              </a:rPr>
              <a:t>являются фиксированными</a:t>
            </a:r>
            <a:endParaRPr lang="en-US" sz="2000" dirty="0">
              <a:latin typeface="Comic Sans MS" pitchFamily="66" charset="0"/>
            </a:endParaRPr>
          </a:p>
        </p:txBody>
      </p:sp>
      <p:pic>
        <p:nvPicPr>
          <p:cNvPr id="14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32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922075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Стоимостная функция в </a:t>
            </a:r>
          </a:p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алгоритме </a:t>
            </a:r>
            <a:r>
              <a:rPr lang="en-US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42844" y="2010320"/>
            <a:ext cx="878684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Присвоить счетчику итераций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ic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значение 1</a:t>
            </a: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Случайным образом выбрать 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K </a:t>
            </a: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значений средних 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(1), 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2 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(1), …, 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K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(1)</a:t>
            </a:r>
            <a:endParaRPr lang="ru-RU" sz="24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Для каждого вектора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sz="2400" baseline="30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(i)</a:t>
            </a:r>
            <a:r>
              <a:rPr lang="ru-RU" sz="2400" baseline="-25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вычислить расстояние до каждого из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m</a:t>
            </a:r>
            <a:r>
              <a:rPr lang="en-US" sz="2400" baseline="-25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k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(1), k = 1, …, K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и поместить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sz="2400" baseline="30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(i)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 кластер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C</a:t>
            </a:r>
            <a:r>
              <a:rPr lang="en-US" sz="2400" baseline="30000" dirty="0" smtClean="0">
                <a:solidFill>
                  <a:srgbClr val="333399"/>
                </a:solidFill>
                <a:latin typeface="Comic Sans MS" pitchFamily="66" charset="0"/>
              </a:rPr>
              <a:t>(k)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 ближайшим вектором средних</a:t>
            </a:r>
            <a:endParaRPr lang="en-US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Увеличить </a:t>
            </a: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ic </a:t>
            </a:r>
            <a:r>
              <a:rPr lang="ru-RU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на 1 и скорректировать значения средних для получения нового множества </a:t>
            </a: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</a:t>
            </a:r>
            <a:r>
              <a:rPr lang="en-US" sz="2400" baseline="-250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(ic), m</a:t>
            </a:r>
            <a:r>
              <a:rPr lang="en-US" sz="2400" baseline="-250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(</a:t>
            </a:r>
            <a:r>
              <a:rPr lang="en-US" sz="24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ic</a:t>
            </a: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), …, m</a:t>
            </a:r>
            <a:r>
              <a:rPr lang="en-US" sz="2400" baseline="-250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K</a:t>
            </a: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(ic)</a:t>
            </a:r>
            <a:endParaRPr lang="ru-RU" sz="2400" dirty="0" smtClean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Повторять шаги 3 и 4 до тех пор, пока при всех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k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не будет выполняться равенство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C</a:t>
            </a:r>
            <a:r>
              <a:rPr lang="en-US" sz="2400" baseline="30000" dirty="0" smtClean="0">
                <a:solidFill>
                  <a:srgbClr val="333399"/>
                </a:solidFill>
                <a:latin typeface="Comic Sans MS" pitchFamily="66" charset="0"/>
              </a:rPr>
              <a:t>(k)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(ic)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=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C</a:t>
            </a:r>
            <a:r>
              <a:rPr lang="en-US" sz="2400" baseline="30000" dirty="0" smtClean="0">
                <a:solidFill>
                  <a:srgbClr val="333399"/>
                </a:solidFill>
                <a:latin typeface="Comic Sans MS" pitchFamily="66" charset="0"/>
              </a:rPr>
              <a:t>(k)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(ic+1)</a:t>
            </a:r>
            <a:endParaRPr lang="ru-RU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251520" y="3140968"/>
            <a:ext cx="8712968" cy="1015588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При обновлении математических ожиданий осуществляется минимизация стоимостной функции по отношению к 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m</a:t>
            </a:r>
            <a:r>
              <a:rPr lang="en-US" sz="2000" baseline="-25000" dirty="0" smtClean="0"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, m</a:t>
            </a:r>
            <a:r>
              <a:rPr lang="en-US" sz="2000" baseline="-25000" dirty="0" smtClean="0"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2000" dirty="0" smtClean="0">
                <a:latin typeface="Comic Sans MS" pitchFamily="66" charset="0"/>
                <a:cs typeface="Times New Roman" pitchFamily="18" charset="0"/>
              </a:rPr>
              <a:t>, …, m</a:t>
            </a:r>
            <a:r>
              <a:rPr lang="en-US" sz="2000" baseline="-25000" dirty="0" smtClean="0">
                <a:latin typeface="Comic Sans MS" pitchFamily="66" charset="0"/>
                <a:cs typeface="Times New Roman" pitchFamily="18" charset="0"/>
              </a:rPr>
              <a:t>K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ru-RU" sz="2000" dirty="0" smtClean="0">
                <a:latin typeface="Comic Sans MS" pitchFamily="66" charset="0"/>
              </a:rPr>
              <a:t>при этом </a:t>
            </a:r>
            <a:r>
              <a:rPr lang="en-US" sz="2000" dirty="0" smtClean="0">
                <a:latin typeface="Comic Sans MS" pitchFamily="66" charset="0"/>
              </a:rPr>
              <a:t>c</a:t>
            </a:r>
            <a:r>
              <a:rPr lang="en-US" sz="2000" baseline="30000" dirty="0" smtClean="0">
                <a:latin typeface="Comic Sans MS" pitchFamily="66" charset="0"/>
              </a:rPr>
              <a:t>(</a:t>
            </a:r>
            <a:r>
              <a:rPr lang="ru-RU" sz="2000" baseline="30000" dirty="0" smtClean="0">
                <a:latin typeface="Comic Sans MS" pitchFamily="66" charset="0"/>
              </a:rPr>
              <a:t>1</a:t>
            </a:r>
            <a:r>
              <a:rPr lang="en-US" sz="2000" baseline="30000" dirty="0" smtClean="0">
                <a:latin typeface="Comic Sans MS" pitchFamily="66" charset="0"/>
              </a:rPr>
              <a:t>)</a:t>
            </a:r>
            <a:r>
              <a:rPr lang="en-US" sz="2000" dirty="0" smtClean="0">
                <a:latin typeface="Comic Sans MS" pitchFamily="66" charset="0"/>
              </a:rPr>
              <a:t>, c</a:t>
            </a:r>
            <a:r>
              <a:rPr lang="en-US" sz="2000" baseline="30000" dirty="0" smtClean="0">
                <a:latin typeface="Comic Sans MS" pitchFamily="66" charset="0"/>
              </a:rPr>
              <a:t>(2)</a:t>
            </a:r>
            <a:r>
              <a:rPr lang="en-US" sz="2000" dirty="0" smtClean="0">
                <a:latin typeface="Comic Sans MS" pitchFamily="66" charset="0"/>
              </a:rPr>
              <a:t>, …,</a:t>
            </a:r>
            <a:r>
              <a:rPr lang="ru-RU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c</a:t>
            </a:r>
            <a:r>
              <a:rPr lang="en-US" sz="2000" baseline="30000" dirty="0" smtClean="0">
                <a:latin typeface="Comic Sans MS" pitchFamily="66" charset="0"/>
              </a:rPr>
              <a:t>(m)</a:t>
            </a:r>
            <a:r>
              <a:rPr lang="ru-RU" sz="2000" dirty="0" smtClean="0">
                <a:latin typeface="Comic Sans MS" pitchFamily="66" charset="0"/>
              </a:rPr>
              <a:t> являются фиксированными</a:t>
            </a:r>
            <a:endParaRPr lang="en-US" sz="2000" dirty="0">
              <a:latin typeface="Comic Sans MS" pitchFamily="66" charset="0"/>
            </a:endParaRPr>
          </a:p>
        </p:txBody>
      </p:sp>
      <p:pic>
        <p:nvPicPr>
          <p:cNvPr id="14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33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922075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Случайная инициализация в </a:t>
            </a:r>
          </a:p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алгоритме </a:t>
            </a:r>
            <a:r>
              <a:rPr lang="en-US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42844" y="2010320"/>
            <a:ext cx="878684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Присвоить счетчику итераций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ic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значение 1</a:t>
            </a: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Случайным образом выбрать </a:t>
            </a: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K </a:t>
            </a:r>
            <a:r>
              <a:rPr lang="ru-RU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значений средних </a:t>
            </a: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</a:t>
            </a:r>
            <a:r>
              <a:rPr lang="en-US" sz="2400" baseline="-250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(1), m</a:t>
            </a:r>
            <a:r>
              <a:rPr lang="en-US" sz="2400" baseline="-250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2 </a:t>
            </a: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(1), …, m</a:t>
            </a:r>
            <a:r>
              <a:rPr lang="en-US" sz="2400" baseline="-250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K</a:t>
            </a: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(1)</a:t>
            </a:r>
            <a:endParaRPr lang="ru-RU" sz="2400" dirty="0" smtClean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Для каждого вектора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sz="2400" baseline="30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(i)</a:t>
            </a:r>
            <a:r>
              <a:rPr lang="ru-RU" sz="2400" baseline="-25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вычислить расстояние до каждого из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m</a:t>
            </a:r>
            <a:r>
              <a:rPr lang="en-US" sz="2400" baseline="-25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k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(1), k = 1, …, K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и поместить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x</a:t>
            </a:r>
            <a:r>
              <a:rPr lang="en-US" sz="2400" baseline="30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(i)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 кластер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C</a:t>
            </a:r>
            <a:r>
              <a:rPr lang="en-US" sz="2400" baseline="30000" dirty="0" smtClean="0">
                <a:solidFill>
                  <a:srgbClr val="333399"/>
                </a:solidFill>
                <a:latin typeface="Comic Sans MS" pitchFamily="66" charset="0"/>
              </a:rPr>
              <a:t>(k)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 ближайшим вектором средних</a:t>
            </a:r>
            <a:endParaRPr lang="en-US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Увеличить 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ic </a:t>
            </a: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на 1 и скорректировать значения средних для получения нового множества 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(ic), 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</a:t>
            </a:r>
            <a:r>
              <a:rPr lang="en-US" sz="2400" dirty="0" err="1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ic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), …, 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K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(ic)</a:t>
            </a:r>
            <a:endParaRPr lang="ru-RU" sz="24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Повторять шаги 3 и 4 до тех пор, пока при всех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k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не будет выполняться равенство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C</a:t>
            </a:r>
            <a:r>
              <a:rPr lang="en-US" sz="2400" baseline="30000" dirty="0" smtClean="0">
                <a:solidFill>
                  <a:srgbClr val="333399"/>
                </a:solidFill>
                <a:latin typeface="Comic Sans MS" pitchFamily="66" charset="0"/>
              </a:rPr>
              <a:t>(k)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(ic)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=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</a:rPr>
              <a:t>C</a:t>
            </a:r>
            <a:r>
              <a:rPr lang="en-US" sz="2400" baseline="30000" dirty="0" smtClean="0">
                <a:solidFill>
                  <a:srgbClr val="333399"/>
                </a:solidFill>
                <a:latin typeface="Comic Sans MS" pitchFamily="66" charset="0"/>
              </a:rPr>
              <a:t>(k)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(ic+1)</a:t>
            </a:r>
            <a:endParaRPr lang="ru-RU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3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34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994083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Случайная инициализация в </a:t>
            </a:r>
          </a:p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алгоритме </a:t>
            </a:r>
            <a:r>
              <a:rPr lang="en-US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42844" y="2138080"/>
            <a:ext cx="87868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Устанавливаем число кластеров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K &lt; m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 где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m –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число примеров в обучающем множестве</a:t>
            </a: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Случайно выбираем 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K </a:t>
            </a: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обучающих примеров</a:t>
            </a: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Устанавливаем 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</a:t>
            </a: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), 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</a:t>
            </a: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), …, 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K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</a:t>
            </a: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 равными этим 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K </a:t>
            </a: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обучающим примерам</a:t>
            </a:r>
            <a:endParaRPr lang="ru-RU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3" name="Straight Connector 19"/>
          <p:cNvCxnSpPr/>
          <p:nvPr/>
        </p:nvCxnSpPr>
        <p:spPr>
          <a:xfrm flipV="1">
            <a:off x="5028766" y="4161022"/>
            <a:ext cx="0" cy="1843258"/>
          </a:xfrm>
          <a:prstGeom prst="line">
            <a:avLst/>
          </a:prstGeom>
          <a:ln w="38100">
            <a:solidFill>
              <a:srgbClr val="3366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20"/>
          <p:cNvCxnSpPr/>
          <p:nvPr/>
        </p:nvCxnSpPr>
        <p:spPr>
          <a:xfrm flipV="1">
            <a:off x="4860032" y="5805264"/>
            <a:ext cx="3311334" cy="0"/>
          </a:xfrm>
          <a:prstGeom prst="line">
            <a:avLst/>
          </a:prstGeom>
          <a:ln w="38100">
            <a:solidFill>
              <a:srgbClr val="3366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32"/>
          <p:cNvSpPr/>
          <p:nvPr/>
        </p:nvSpPr>
        <p:spPr>
          <a:xfrm>
            <a:off x="5489128" y="5486902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33"/>
          <p:cNvSpPr/>
          <p:nvPr/>
        </p:nvSpPr>
        <p:spPr>
          <a:xfrm>
            <a:off x="5778162" y="5226164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34"/>
          <p:cNvSpPr/>
          <p:nvPr/>
        </p:nvSpPr>
        <p:spPr>
          <a:xfrm>
            <a:off x="6022528" y="4967083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35"/>
          <p:cNvSpPr/>
          <p:nvPr/>
        </p:nvSpPr>
        <p:spPr>
          <a:xfrm>
            <a:off x="6068247" y="5348083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36"/>
          <p:cNvSpPr/>
          <p:nvPr/>
        </p:nvSpPr>
        <p:spPr>
          <a:xfrm>
            <a:off x="5536958" y="5029702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37"/>
          <p:cNvSpPr/>
          <p:nvPr/>
        </p:nvSpPr>
        <p:spPr>
          <a:xfrm>
            <a:off x="6952166" y="4649308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38"/>
          <p:cNvSpPr/>
          <p:nvPr/>
        </p:nvSpPr>
        <p:spPr>
          <a:xfrm>
            <a:off x="7425132" y="4618221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39"/>
          <p:cNvSpPr/>
          <p:nvPr/>
        </p:nvSpPr>
        <p:spPr>
          <a:xfrm>
            <a:off x="7561766" y="4313421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41"/>
          <p:cNvSpPr/>
          <p:nvPr/>
        </p:nvSpPr>
        <p:spPr>
          <a:xfrm>
            <a:off x="7076196" y="4376040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44"/>
          <p:cNvSpPr/>
          <p:nvPr/>
        </p:nvSpPr>
        <p:spPr>
          <a:xfrm>
            <a:off x="7641510" y="4862509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46"/>
          <p:cNvSpPr/>
          <p:nvPr/>
        </p:nvSpPr>
        <p:spPr>
          <a:xfrm>
            <a:off x="7228596" y="4908228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19"/>
          <p:cNvCxnSpPr/>
          <p:nvPr/>
        </p:nvCxnSpPr>
        <p:spPr>
          <a:xfrm flipV="1">
            <a:off x="1140334" y="4166088"/>
            <a:ext cx="0" cy="1843258"/>
          </a:xfrm>
          <a:prstGeom prst="line">
            <a:avLst/>
          </a:prstGeom>
          <a:ln w="38100">
            <a:solidFill>
              <a:srgbClr val="3366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20"/>
          <p:cNvCxnSpPr/>
          <p:nvPr/>
        </p:nvCxnSpPr>
        <p:spPr>
          <a:xfrm flipV="1">
            <a:off x="971600" y="5810330"/>
            <a:ext cx="3311334" cy="0"/>
          </a:xfrm>
          <a:prstGeom prst="line">
            <a:avLst/>
          </a:prstGeom>
          <a:ln w="38100">
            <a:solidFill>
              <a:srgbClr val="3366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32"/>
          <p:cNvSpPr/>
          <p:nvPr/>
        </p:nvSpPr>
        <p:spPr>
          <a:xfrm>
            <a:off x="1600696" y="5491968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33"/>
          <p:cNvSpPr/>
          <p:nvPr/>
        </p:nvSpPr>
        <p:spPr>
          <a:xfrm>
            <a:off x="1889730" y="5231230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34"/>
          <p:cNvSpPr/>
          <p:nvPr/>
        </p:nvSpPr>
        <p:spPr>
          <a:xfrm>
            <a:off x="2134096" y="4972149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35"/>
          <p:cNvSpPr/>
          <p:nvPr/>
        </p:nvSpPr>
        <p:spPr>
          <a:xfrm>
            <a:off x="2179815" y="5353149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36"/>
          <p:cNvSpPr/>
          <p:nvPr/>
        </p:nvSpPr>
        <p:spPr>
          <a:xfrm>
            <a:off x="1648526" y="5034768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37"/>
          <p:cNvSpPr/>
          <p:nvPr/>
        </p:nvSpPr>
        <p:spPr>
          <a:xfrm>
            <a:off x="3063734" y="4654374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38"/>
          <p:cNvSpPr/>
          <p:nvPr/>
        </p:nvSpPr>
        <p:spPr>
          <a:xfrm>
            <a:off x="3536700" y="4623287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39"/>
          <p:cNvSpPr/>
          <p:nvPr/>
        </p:nvSpPr>
        <p:spPr>
          <a:xfrm>
            <a:off x="3673334" y="4318487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41"/>
          <p:cNvSpPr/>
          <p:nvPr/>
        </p:nvSpPr>
        <p:spPr>
          <a:xfrm>
            <a:off x="3187764" y="4381106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44"/>
          <p:cNvSpPr/>
          <p:nvPr/>
        </p:nvSpPr>
        <p:spPr>
          <a:xfrm>
            <a:off x="3753078" y="4867575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46"/>
          <p:cNvSpPr/>
          <p:nvPr/>
        </p:nvSpPr>
        <p:spPr>
          <a:xfrm>
            <a:off x="3340164" y="4913294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/>
          <p:cNvSpPr txBox="1"/>
          <p:nvPr/>
        </p:nvSpPr>
        <p:spPr>
          <a:xfrm>
            <a:off x="3851920" y="5302369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1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224136" y="4006225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2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7776864" y="5301208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1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90" name="TextBox 89"/>
          <p:cNvSpPr txBox="1"/>
          <p:nvPr/>
        </p:nvSpPr>
        <p:spPr>
          <a:xfrm>
            <a:off x="5149080" y="4005064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2</a:t>
            </a:r>
            <a:endParaRPr lang="en-US" sz="2200" dirty="0">
              <a:latin typeface="Comic Sans MS" pitchFamily="66" charset="0"/>
            </a:endParaRPr>
          </a:p>
        </p:txBody>
      </p:sp>
      <p:pic>
        <p:nvPicPr>
          <p:cNvPr id="41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2" name="TextBox 41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35</a:t>
            </a: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994083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Случайная инициализация в </a:t>
            </a:r>
          </a:p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алгоритме </a:t>
            </a:r>
            <a:r>
              <a:rPr lang="en-US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42844" y="2138080"/>
            <a:ext cx="87868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Устанавливаем число кластеров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K &lt; m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 где 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m – 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число примеров в обучающем множестве</a:t>
            </a: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Случайно выбираем 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K </a:t>
            </a: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обучающих примеров</a:t>
            </a:r>
          </a:p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Устанавливаем 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</a:t>
            </a: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), 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</a:t>
            </a: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), …, m</a:t>
            </a:r>
            <a:r>
              <a:rPr lang="en-US" sz="2400" baseline="-250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K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(</a:t>
            </a: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 равными этим </a:t>
            </a:r>
            <a:r>
              <a:rPr lang="en-US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K </a:t>
            </a: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обучающим примерам</a:t>
            </a:r>
            <a:endParaRPr lang="ru-RU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13" name="Straight Connector 19"/>
          <p:cNvCxnSpPr/>
          <p:nvPr/>
        </p:nvCxnSpPr>
        <p:spPr>
          <a:xfrm flipV="1">
            <a:off x="5028766" y="4161022"/>
            <a:ext cx="0" cy="1843258"/>
          </a:xfrm>
          <a:prstGeom prst="line">
            <a:avLst/>
          </a:prstGeom>
          <a:ln w="38100">
            <a:solidFill>
              <a:srgbClr val="3366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20"/>
          <p:cNvCxnSpPr/>
          <p:nvPr/>
        </p:nvCxnSpPr>
        <p:spPr>
          <a:xfrm flipV="1">
            <a:off x="4860032" y="5805264"/>
            <a:ext cx="3311334" cy="0"/>
          </a:xfrm>
          <a:prstGeom prst="line">
            <a:avLst/>
          </a:prstGeom>
          <a:ln w="38100">
            <a:solidFill>
              <a:srgbClr val="3366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32"/>
          <p:cNvSpPr/>
          <p:nvPr/>
        </p:nvSpPr>
        <p:spPr>
          <a:xfrm>
            <a:off x="5489128" y="5486902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33"/>
          <p:cNvSpPr/>
          <p:nvPr/>
        </p:nvSpPr>
        <p:spPr>
          <a:xfrm>
            <a:off x="5778162" y="5226164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34"/>
          <p:cNvSpPr/>
          <p:nvPr/>
        </p:nvSpPr>
        <p:spPr>
          <a:xfrm>
            <a:off x="6022528" y="4967083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35"/>
          <p:cNvSpPr/>
          <p:nvPr/>
        </p:nvSpPr>
        <p:spPr>
          <a:xfrm>
            <a:off x="6068247" y="5348083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36"/>
          <p:cNvSpPr/>
          <p:nvPr/>
        </p:nvSpPr>
        <p:spPr>
          <a:xfrm>
            <a:off x="5536958" y="5029702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37"/>
          <p:cNvSpPr/>
          <p:nvPr/>
        </p:nvSpPr>
        <p:spPr>
          <a:xfrm>
            <a:off x="6952166" y="4649308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38"/>
          <p:cNvSpPr/>
          <p:nvPr/>
        </p:nvSpPr>
        <p:spPr>
          <a:xfrm>
            <a:off x="7425132" y="4618221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39"/>
          <p:cNvSpPr/>
          <p:nvPr/>
        </p:nvSpPr>
        <p:spPr>
          <a:xfrm>
            <a:off x="7561766" y="4313421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41"/>
          <p:cNvSpPr/>
          <p:nvPr/>
        </p:nvSpPr>
        <p:spPr>
          <a:xfrm>
            <a:off x="7076196" y="4376040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44"/>
          <p:cNvSpPr/>
          <p:nvPr/>
        </p:nvSpPr>
        <p:spPr>
          <a:xfrm>
            <a:off x="7641510" y="4862509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46"/>
          <p:cNvSpPr/>
          <p:nvPr/>
        </p:nvSpPr>
        <p:spPr>
          <a:xfrm>
            <a:off x="7228596" y="4908228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19"/>
          <p:cNvCxnSpPr/>
          <p:nvPr/>
        </p:nvCxnSpPr>
        <p:spPr>
          <a:xfrm flipV="1">
            <a:off x="1140334" y="4166088"/>
            <a:ext cx="0" cy="1843258"/>
          </a:xfrm>
          <a:prstGeom prst="line">
            <a:avLst/>
          </a:prstGeom>
          <a:ln w="38100">
            <a:solidFill>
              <a:srgbClr val="3366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20"/>
          <p:cNvCxnSpPr/>
          <p:nvPr/>
        </p:nvCxnSpPr>
        <p:spPr>
          <a:xfrm flipV="1">
            <a:off x="971600" y="5810330"/>
            <a:ext cx="3311334" cy="0"/>
          </a:xfrm>
          <a:prstGeom prst="line">
            <a:avLst/>
          </a:prstGeom>
          <a:ln w="38100">
            <a:solidFill>
              <a:srgbClr val="3366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32"/>
          <p:cNvSpPr/>
          <p:nvPr/>
        </p:nvSpPr>
        <p:spPr>
          <a:xfrm>
            <a:off x="1600696" y="5491968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33"/>
          <p:cNvSpPr/>
          <p:nvPr/>
        </p:nvSpPr>
        <p:spPr>
          <a:xfrm>
            <a:off x="1889730" y="5231230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34"/>
          <p:cNvSpPr/>
          <p:nvPr/>
        </p:nvSpPr>
        <p:spPr>
          <a:xfrm>
            <a:off x="2134096" y="4972149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35"/>
          <p:cNvSpPr/>
          <p:nvPr/>
        </p:nvSpPr>
        <p:spPr>
          <a:xfrm>
            <a:off x="2179815" y="5353149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36"/>
          <p:cNvSpPr/>
          <p:nvPr/>
        </p:nvSpPr>
        <p:spPr>
          <a:xfrm>
            <a:off x="1648526" y="5034768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37"/>
          <p:cNvSpPr/>
          <p:nvPr/>
        </p:nvSpPr>
        <p:spPr>
          <a:xfrm>
            <a:off x="3063734" y="4654374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38"/>
          <p:cNvSpPr/>
          <p:nvPr/>
        </p:nvSpPr>
        <p:spPr>
          <a:xfrm>
            <a:off x="3536700" y="4623287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39"/>
          <p:cNvSpPr/>
          <p:nvPr/>
        </p:nvSpPr>
        <p:spPr>
          <a:xfrm>
            <a:off x="3673334" y="4318487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41"/>
          <p:cNvSpPr/>
          <p:nvPr/>
        </p:nvSpPr>
        <p:spPr>
          <a:xfrm>
            <a:off x="3187764" y="4381106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44"/>
          <p:cNvSpPr/>
          <p:nvPr/>
        </p:nvSpPr>
        <p:spPr>
          <a:xfrm>
            <a:off x="3753078" y="4867575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46"/>
          <p:cNvSpPr/>
          <p:nvPr/>
        </p:nvSpPr>
        <p:spPr>
          <a:xfrm>
            <a:off x="3340164" y="4913294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9" name="Прямая соединительная линия 78"/>
          <p:cNvCxnSpPr/>
          <p:nvPr/>
        </p:nvCxnSpPr>
        <p:spPr>
          <a:xfrm rot="16200000" flipH="1">
            <a:off x="5940152" y="5229201"/>
            <a:ext cx="214313" cy="214313"/>
          </a:xfrm>
          <a:prstGeom prst="line">
            <a:avLst/>
          </a:prstGeom>
          <a:ln w="3810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Прямая соединительная линия 79"/>
          <p:cNvCxnSpPr/>
          <p:nvPr/>
        </p:nvCxnSpPr>
        <p:spPr>
          <a:xfrm rot="5400000" flipH="1" flipV="1">
            <a:off x="5940152" y="5229201"/>
            <a:ext cx="214313" cy="214313"/>
          </a:xfrm>
          <a:prstGeom prst="line">
            <a:avLst/>
          </a:prstGeom>
          <a:ln w="3810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Прямая соединительная линия 80"/>
          <p:cNvCxnSpPr/>
          <p:nvPr/>
        </p:nvCxnSpPr>
        <p:spPr>
          <a:xfrm rot="16200000" flipH="1">
            <a:off x="5364088" y="5373217"/>
            <a:ext cx="214313" cy="2143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Прямая соединительная линия 81"/>
          <p:cNvCxnSpPr/>
          <p:nvPr/>
        </p:nvCxnSpPr>
        <p:spPr>
          <a:xfrm rot="5400000" flipH="1" flipV="1">
            <a:off x="5364088" y="5373217"/>
            <a:ext cx="214313" cy="2143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Прямая соединительная линия 82"/>
          <p:cNvCxnSpPr/>
          <p:nvPr/>
        </p:nvCxnSpPr>
        <p:spPr>
          <a:xfrm rot="16200000" flipH="1">
            <a:off x="3059832" y="4293096"/>
            <a:ext cx="214313" cy="214313"/>
          </a:xfrm>
          <a:prstGeom prst="line">
            <a:avLst/>
          </a:prstGeom>
          <a:ln w="3810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Прямая соединительная линия 83"/>
          <p:cNvCxnSpPr/>
          <p:nvPr/>
        </p:nvCxnSpPr>
        <p:spPr>
          <a:xfrm rot="5400000" flipH="1" flipV="1">
            <a:off x="3059832" y="4293096"/>
            <a:ext cx="214313" cy="214313"/>
          </a:xfrm>
          <a:prstGeom prst="line">
            <a:avLst/>
          </a:prstGeom>
          <a:ln w="38100">
            <a:solidFill>
              <a:srgbClr val="33CC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Прямая соединительная линия 84"/>
          <p:cNvCxnSpPr/>
          <p:nvPr/>
        </p:nvCxnSpPr>
        <p:spPr>
          <a:xfrm rot="16200000" flipH="1">
            <a:off x="1547663" y="4941168"/>
            <a:ext cx="214313" cy="2143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Прямая соединительная линия 85"/>
          <p:cNvCxnSpPr/>
          <p:nvPr/>
        </p:nvCxnSpPr>
        <p:spPr>
          <a:xfrm rot="5400000" flipH="1" flipV="1">
            <a:off x="1547663" y="4941168"/>
            <a:ext cx="214313" cy="21431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51920" y="5302369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1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224136" y="4006225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2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776864" y="5301208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1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149080" y="4005064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2</a:t>
            </a:r>
            <a:endParaRPr lang="en-US" sz="2200" dirty="0">
              <a:latin typeface="Comic Sans MS" pitchFamily="66" charset="0"/>
            </a:endParaRPr>
          </a:p>
        </p:txBody>
      </p:sp>
      <p:pic>
        <p:nvPicPr>
          <p:cNvPr id="49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" name="TextBox 49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36</a:t>
            </a: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908720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Случайная инициализация в </a:t>
            </a:r>
          </a:p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алгоритме </a:t>
            </a:r>
            <a:r>
              <a:rPr lang="en-US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42844" y="2060848"/>
            <a:ext cx="442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Локальный оптимум</a:t>
            </a:r>
          </a:p>
        </p:txBody>
      </p:sp>
      <p:grpSp>
        <p:nvGrpSpPr>
          <p:cNvPr id="45" name="Group 1"/>
          <p:cNvGrpSpPr/>
          <p:nvPr/>
        </p:nvGrpSpPr>
        <p:grpSpPr>
          <a:xfrm>
            <a:off x="452264" y="2708920"/>
            <a:ext cx="2895600" cy="2180746"/>
            <a:chOff x="762000" y="1047750"/>
            <a:chExt cx="2895600" cy="2180746"/>
          </a:xfrm>
        </p:grpSpPr>
        <p:cxnSp>
          <p:nvCxnSpPr>
            <p:cNvPr id="46" name="Straight Connector 7"/>
            <p:cNvCxnSpPr/>
            <p:nvPr/>
          </p:nvCxnSpPr>
          <p:spPr>
            <a:xfrm flipV="1">
              <a:off x="930734" y="1047750"/>
              <a:ext cx="0" cy="2180746"/>
            </a:xfrm>
            <a:prstGeom prst="line">
              <a:avLst/>
            </a:prstGeom>
            <a:ln w="38100">
              <a:solidFill>
                <a:srgbClr val="3366C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10"/>
            <p:cNvCxnSpPr/>
            <p:nvPr/>
          </p:nvCxnSpPr>
          <p:spPr>
            <a:xfrm>
              <a:off x="762000" y="3043830"/>
              <a:ext cx="2895600" cy="0"/>
            </a:xfrm>
            <a:prstGeom prst="line">
              <a:avLst/>
            </a:prstGeom>
            <a:ln w="38100">
              <a:solidFill>
                <a:srgbClr val="3366C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11"/>
            <p:cNvSpPr/>
            <p:nvPr/>
          </p:nvSpPr>
          <p:spPr>
            <a:xfrm>
              <a:off x="1143000" y="2754631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12"/>
            <p:cNvSpPr/>
            <p:nvPr/>
          </p:nvSpPr>
          <p:spPr>
            <a:xfrm>
              <a:off x="1432034" y="2493893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13"/>
            <p:cNvSpPr/>
            <p:nvPr/>
          </p:nvSpPr>
          <p:spPr>
            <a:xfrm>
              <a:off x="1676400" y="2234812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14"/>
            <p:cNvSpPr/>
            <p:nvPr/>
          </p:nvSpPr>
          <p:spPr>
            <a:xfrm>
              <a:off x="1722119" y="2615812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15"/>
            <p:cNvSpPr/>
            <p:nvPr/>
          </p:nvSpPr>
          <p:spPr>
            <a:xfrm>
              <a:off x="1190830" y="2297431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16"/>
            <p:cNvSpPr/>
            <p:nvPr/>
          </p:nvSpPr>
          <p:spPr>
            <a:xfrm>
              <a:off x="1981200" y="1612237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17"/>
            <p:cNvSpPr/>
            <p:nvPr/>
          </p:nvSpPr>
          <p:spPr>
            <a:xfrm>
              <a:off x="2454166" y="1581150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18"/>
            <p:cNvSpPr/>
            <p:nvPr/>
          </p:nvSpPr>
          <p:spPr>
            <a:xfrm>
              <a:off x="2654598" y="1127488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19"/>
            <p:cNvSpPr/>
            <p:nvPr/>
          </p:nvSpPr>
          <p:spPr>
            <a:xfrm>
              <a:off x="2105230" y="1338969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20"/>
            <p:cNvSpPr/>
            <p:nvPr/>
          </p:nvSpPr>
          <p:spPr>
            <a:xfrm>
              <a:off x="2745502" y="1611521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21"/>
            <p:cNvSpPr/>
            <p:nvPr/>
          </p:nvSpPr>
          <p:spPr>
            <a:xfrm>
              <a:off x="2257630" y="1871157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22"/>
            <p:cNvSpPr/>
            <p:nvPr/>
          </p:nvSpPr>
          <p:spPr>
            <a:xfrm>
              <a:off x="3097797" y="2556512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23"/>
            <p:cNvSpPr/>
            <p:nvPr/>
          </p:nvSpPr>
          <p:spPr>
            <a:xfrm>
              <a:off x="2732035" y="2360050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24"/>
            <p:cNvSpPr/>
            <p:nvPr/>
          </p:nvSpPr>
          <p:spPr>
            <a:xfrm>
              <a:off x="2945397" y="2800350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25"/>
            <p:cNvSpPr/>
            <p:nvPr/>
          </p:nvSpPr>
          <p:spPr>
            <a:xfrm>
              <a:off x="2686316" y="2724150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26"/>
            <p:cNvSpPr/>
            <p:nvPr/>
          </p:nvSpPr>
          <p:spPr>
            <a:xfrm>
              <a:off x="2438400" y="2556511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Group 2"/>
          <p:cNvGrpSpPr/>
          <p:nvPr/>
        </p:nvGrpSpPr>
        <p:grpSpPr>
          <a:xfrm>
            <a:off x="4716016" y="2204864"/>
            <a:ext cx="2514600" cy="1889527"/>
            <a:chOff x="4328848" y="278269"/>
            <a:chExt cx="2514600" cy="1889527"/>
          </a:xfrm>
        </p:grpSpPr>
        <p:sp>
          <p:nvSpPr>
            <p:cNvPr id="65" name="Cross 123"/>
            <p:cNvSpPr/>
            <p:nvPr/>
          </p:nvSpPr>
          <p:spPr>
            <a:xfrm rot="2734294">
              <a:off x="5678090" y="629064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Cross 126"/>
            <p:cNvSpPr/>
            <p:nvPr/>
          </p:nvSpPr>
          <p:spPr>
            <a:xfrm rot="2734294">
              <a:off x="6024756" y="1547992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B050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ross 131"/>
            <p:cNvSpPr/>
            <p:nvPr/>
          </p:nvSpPr>
          <p:spPr>
            <a:xfrm rot="2734294">
              <a:off x="4835702" y="1458520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2060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5"/>
            <p:cNvCxnSpPr/>
            <p:nvPr/>
          </p:nvCxnSpPr>
          <p:spPr>
            <a:xfrm flipV="1">
              <a:off x="4475380" y="278269"/>
              <a:ext cx="0" cy="1889527"/>
            </a:xfrm>
            <a:prstGeom prst="line">
              <a:avLst/>
            </a:prstGeom>
            <a:ln w="38100">
              <a:solidFill>
                <a:srgbClr val="3366C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104"/>
            <p:cNvCxnSpPr/>
            <p:nvPr/>
          </p:nvCxnSpPr>
          <p:spPr>
            <a:xfrm>
              <a:off x="4328848" y="2007790"/>
              <a:ext cx="2514600" cy="0"/>
            </a:xfrm>
            <a:prstGeom prst="line">
              <a:avLst/>
            </a:prstGeom>
            <a:ln w="38100">
              <a:solidFill>
                <a:srgbClr val="3366C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132"/>
            <p:cNvSpPr/>
            <p:nvPr/>
          </p:nvSpPr>
          <p:spPr>
            <a:xfrm>
              <a:off x="4659716" y="1757211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133"/>
            <p:cNvSpPr/>
            <p:nvPr/>
          </p:nvSpPr>
          <p:spPr>
            <a:xfrm>
              <a:off x="4910720" y="1531293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134"/>
            <p:cNvSpPr/>
            <p:nvPr/>
          </p:nvSpPr>
          <p:spPr>
            <a:xfrm>
              <a:off x="5122932" y="1306810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136"/>
            <p:cNvSpPr/>
            <p:nvPr/>
          </p:nvSpPr>
          <p:spPr>
            <a:xfrm>
              <a:off x="5162636" y="1636930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137"/>
            <p:cNvSpPr/>
            <p:nvPr/>
          </p:nvSpPr>
          <p:spPr>
            <a:xfrm>
              <a:off x="4701253" y="1361066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138"/>
            <p:cNvSpPr/>
            <p:nvPr/>
          </p:nvSpPr>
          <p:spPr>
            <a:xfrm>
              <a:off x="5387627" y="767374"/>
              <a:ext cx="39703" cy="39614"/>
            </a:xfrm>
            <a:prstGeom prst="ellipse">
              <a:avLst/>
            </a:prstGeom>
            <a:solidFill>
              <a:srgbClr val="C0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139"/>
            <p:cNvSpPr/>
            <p:nvPr/>
          </p:nvSpPr>
          <p:spPr>
            <a:xfrm>
              <a:off x="5798361" y="740438"/>
              <a:ext cx="39703" cy="39614"/>
            </a:xfrm>
            <a:prstGeom prst="ellipse">
              <a:avLst/>
            </a:prstGeom>
            <a:solidFill>
              <a:srgbClr val="C0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140"/>
            <p:cNvSpPr/>
            <p:nvPr/>
          </p:nvSpPr>
          <p:spPr>
            <a:xfrm>
              <a:off x="5972420" y="347359"/>
              <a:ext cx="39703" cy="39614"/>
            </a:xfrm>
            <a:prstGeom prst="ellipse">
              <a:avLst/>
            </a:prstGeom>
            <a:solidFill>
              <a:srgbClr val="C0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141"/>
            <p:cNvSpPr/>
            <p:nvPr/>
          </p:nvSpPr>
          <p:spPr>
            <a:xfrm>
              <a:off x="5495337" y="530598"/>
              <a:ext cx="39703" cy="39614"/>
            </a:xfrm>
            <a:prstGeom prst="ellipse">
              <a:avLst/>
            </a:prstGeom>
            <a:solidFill>
              <a:srgbClr val="C0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42"/>
            <p:cNvSpPr/>
            <p:nvPr/>
          </p:nvSpPr>
          <p:spPr>
            <a:xfrm>
              <a:off x="6047166" y="759654"/>
              <a:ext cx="39703" cy="39614"/>
            </a:xfrm>
            <a:prstGeom prst="ellipse">
              <a:avLst/>
            </a:prstGeom>
            <a:solidFill>
              <a:srgbClr val="C0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43"/>
            <p:cNvSpPr/>
            <p:nvPr/>
          </p:nvSpPr>
          <p:spPr>
            <a:xfrm>
              <a:off x="5627685" y="991717"/>
              <a:ext cx="39703" cy="39614"/>
            </a:xfrm>
            <a:prstGeom prst="ellipse">
              <a:avLst/>
            </a:prstGeom>
            <a:solidFill>
              <a:srgbClr val="C0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44"/>
            <p:cNvSpPr/>
            <p:nvPr/>
          </p:nvSpPr>
          <p:spPr>
            <a:xfrm>
              <a:off x="6357303" y="1585549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45"/>
            <p:cNvSpPr/>
            <p:nvPr/>
          </p:nvSpPr>
          <p:spPr>
            <a:xfrm>
              <a:off x="6039668" y="1415323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46"/>
            <p:cNvSpPr/>
            <p:nvPr/>
          </p:nvSpPr>
          <p:spPr>
            <a:xfrm>
              <a:off x="6224956" y="1796825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47"/>
            <p:cNvSpPr/>
            <p:nvPr/>
          </p:nvSpPr>
          <p:spPr>
            <a:xfrm>
              <a:off x="5999965" y="1730801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48"/>
            <p:cNvSpPr/>
            <p:nvPr/>
          </p:nvSpPr>
          <p:spPr>
            <a:xfrm>
              <a:off x="5784669" y="1585549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9" name="Group 3"/>
          <p:cNvGrpSpPr/>
          <p:nvPr/>
        </p:nvGrpSpPr>
        <p:grpSpPr>
          <a:xfrm>
            <a:off x="3693112" y="4176584"/>
            <a:ext cx="2514600" cy="1889527"/>
            <a:chOff x="3810000" y="2952750"/>
            <a:chExt cx="2514600" cy="1889527"/>
          </a:xfrm>
        </p:grpSpPr>
        <p:sp>
          <p:nvSpPr>
            <p:cNvPr id="110" name="Cross 149"/>
            <p:cNvSpPr/>
            <p:nvPr/>
          </p:nvSpPr>
          <p:spPr>
            <a:xfrm rot="2734294">
              <a:off x="5498348" y="4143895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ross 150"/>
            <p:cNvSpPr/>
            <p:nvPr/>
          </p:nvSpPr>
          <p:spPr>
            <a:xfrm rot="2734294">
              <a:off x="5516540" y="4360721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B050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Cross 151"/>
            <p:cNvSpPr/>
            <p:nvPr/>
          </p:nvSpPr>
          <p:spPr>
            <a:xfrm rot="2734294">
              <a:off x="4826484" y="3714662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2060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Connector 152"/>
            <p:cNvCxnSpPr/>
            <p:nvPr/>
          </p:nvCxnSpPr>
          <p:spPr>
            <a:xfrm flipV="1">
              <a:off x="3956532" y="2952750"/>
              <a:ext cx="0" cy="1889527"/>
            </a:xfrm>
            <a:prstGeom prst="line">
              <a:avLst/>
            </a:prstGeom>
            <a:ln w="38100">
              <a:solidFill>
                <a:srgbClr val="3366C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53"/>
            <p:cNvCxnSpPr/>
            <p:nvPr/>
          </p:nvCxnSpPr>
          <p:spPr>
            <a:xfrm>
              <a:off x="3810000" y="4682271"/>
              <a:ext cx="2514600" cy="0"/>
            </a:xfrm>
            <a:prstGeom prst="line">
              <a:avLst/>
            </a:prstGeom>
            <a:ln w="38100">
              <a:solidFill>
                <a:srgbClr val="3366C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54"/>
            <p:cNvSpPr/>
            <p:nvPr/>
          </p:nvSpPr>
          <p:spPr>
            <a:xfrm>
              <a:off x="4140868" y="4431692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55"/>
            <p:cNvSpPr/>
            <p:nvPr/>
          </p:nvSpPr>
          <p:spPr>
            <a:xfrm>
              <a:off x="4391872" y="4205774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56"/>
            <p:cNvSpPr/>
            <p:nvPr/>
          </p:nvSpPr>
          <p:spPr>
            <a:xfrm>
              <a:off x="4604084" y="3981291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57"/>
            <p:cNvSpPr/>
            <p:nvPr/>
          </p:nvSpPr>
          <p:spPr>
            <a:xfrm>
              <a:off x="4643788" y="4311411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58"/>
            <p:cNvSpPr/>
            <p:nvPr/>
          </p:nvSpPr>
          <p:spPr>
            <a:xfrm>
              <a:off x="4182405" y="4035547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59"/>
            <p:cNvSpPr/>
            <p:nvPr/>
          </p:nvSpPr>
          <p:spPr>
            <a:xfrm>
              <a:off x="4868779" y="3441855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60"/>
            <p:cNvSpPr/>
            <p:nvPr/>
          </p:nvSpPr>
          <p:spPr>
            <a:xfrm>
              <a:off x="5279513" y="3414919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61"/>
            <p:cNvSpPr/>
            <p:nvPr/>
          </p:nvSpPr>
          <p:spPr>
            <a:xfrm>
              <a:off x="5453572" y="3021840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62"/>
            <p:cNvSpPr/>
            <p:nvPr/>
          </p:nvSpPr>
          <p:spPr>
            <a:xfrm>
              <a:off x="4976489" y="3205079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63"/>
            <p:cNvSpPr/>
            <p:nvPr/>
          </p:nvSpPr>
          <p:spPr>
            <a:xfrm>
              <a:off x="5528318" y="3434135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64"/>
            <p:cNvSpPr/>
            <p:nvPr/>
          </p:nvSpPr>
          <p:spPr>
            <a:xfrm>
              <a:off x="5108837" y="3666198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65"/>
            <p:cNvSpPr/>
            <p:nvPr/>
          </p:nvSpPr>
          <p:spPr>
            <a:xfrm>
              <a:off x="5838455" y="4260030"/>
              <a:ext cx="39703" cy="39614"/>
            </a:xfrm>
            <a:prstGeom prst="ellipse">
              <a:avLst/>
            </a:prstGeom>
            <a:solidFill>
              <a:srgbClr val="C0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66"/>
            <p:cNvSpPr/>
            <p:nvPr/>
          </p:nvSpPr>
          <p:spPr>
            <a:xfrm>
              <a:off x="5520820" y="4089804"/>
              <a:ext cx="39703" cy="39614"/>
            </a:xfrm>
            <a:prstGeom prst="ellipse">
              <a:avLst/>
            </a:prstGeom>
            <a:solidFill>
              <a:srgbClr val="C0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67"/>
            <p:cNvSpPr/>
            <p:nvPr/>
          </p:nvSpPr>
          <p:spPr>
            <a:xfrm>
              <a:off x="5706108" y="4471306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68"/>
            <p:cNvSpPr/>
            <p:nvPr/>
          </p:nvSpPr>
          <p:spPr>
            <a:xfrm>
              <a:off x="5481117" y="4405282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69"/>
            <p:cNvSpPr/>
            <p:nvPr/>
          </p:nvSpPr>
          <p:spPr>
            <a:xfrm>
              <a:off x="5265821" y="4260030"/>
              <a:ext cx="39703" cy="39614"/>
            </a:xfrm>
            <a:prstGeom prst="ellipse">
              <a:avLst/>
            </a:prstGeom>
            <a:solidFill>
              <a:srgbClr val="C0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1" name="Group 4"/>
          <p:cNvGrpSpPr/>
          <p:nvPr/>
        </p:nvGrpSpPr>
        <p:grpSpPr>
          <a:xfrm>
            <a:off x="6360112" y="4172795"/>
            <a:ext cx="2514600" cy="1893316"/>
            <a:chOff x="6477000" y="2948961"/>
            <a:chExt cx="2514600" cy="1893316"/>
          </a:xfrm>
        </p:grpSpPr>
        <p:sp>
          <p:nvSpPr>
            <p:cNvPr id="132" name="Cross 170"/>
            <p:cNvSpPr/>
            <p:nvPr/>
          </p:nvSpPr>
          <p:spPr>
            <a:xfrm rot="2734294">
              <a:off x="8045555" y="2948961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Cross 171"/>
            <p:cNvSpPr/>
            <p:nvPr/>
          </p:nvSpPr>
          <p:spPr>
            <a:xfrm rot="2734294">
              <a:off x="7544075" y="4150518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B050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ross 172"/>
            <p:cNvSpPr/>
            <p:nvPr/>
          </p:nvSpPr>
          <p:spPr>
            <a:xfrm rot="2734294">
              <a:off x="7815125" y="3386600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2060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Straight Connector 173"/>
            <p:cNvCxnSpPr/>
            <p:nvPr/>
          </p:nvCxnSpPr>
          <p:spPr>
            <a:xfrm flipV="1">
              <a:off x="6623532" y="2952750"/>
              <a:ext cx="0" cy="1889527"/>
            </a:xfrm>
            <a:prstGeom prst="line">
              <a:avLst/>
            </a:prstGeom>
            <a:ln w="38100">
              <a:solidFill>
                <a:srgbClr val="3366C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74"/>
            <p:cNvCxnSpPr/>
            <p:nvPr/>
          </p:nvCxnSpPr>
          <p:spPr>
            <a:xfrm>
              <a:off x="6477000" y="4682271"/>
              <a:ext cx="2514600" cy="0"/>
            </a:xfrm>
            <a:prstGeom prst="line">
              <a:avLst/>
            </a:prstGeom>
            <a:ln w="38100">
              <a:solidFill>
                <a:srgbClr val="3366C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75"/>
            <p:cNvSpPr/>
            <p:nvPr/>
          </p:nvSpPr>
          <p:spPr>
            <a:xfrm>
              <a:off x="6807868" y="4431692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76"/>
            <p:cNvSpPr/>
            <p:nvPr/>
          </p:nvSpPr>
          <p:spPr>
            <a:xfrm>
              <a:off x="7058872" y="4205774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77"/>
            <p:cNvSpPr/>
            <p:nvPr/>
          </p:nvSpPr>
          <p:spPr>
            <a:xfrm>
              <a:off x="7271084" y="3981291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78"/>
            <p:cNvSpPr/>
            <p:nvPr/>
          </p:nvSpPr>
          <p:spPr>
            <a:xfrm>
              <a:off x="7310788" y="4311411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79"/>
            <p:cNvSpPr/>
            <p:nvPr/>
          </p:nvSpPr>
          <p:spPr>
            <a:xfrm>
              <a:off x="6849405" y="4035547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80"/>
            <p:cNvSpPr/>
            <p:nvPr/>
          </p:nvSpPr>
          <p:spPr>
            <a:xfrm>
              <a:off x="7535779" y="3441855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81"/>
            <p:cNvSpPr/>
            <p:nvPr/>
          </p:nvSpPr>
          <p:spPr>
            <a:xfrm>
              <a:off x="7946513" y="3414919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82"/>
            <p:cNvSpPr/>
            <p:nvPr/>
          </p:nvSpPr>
          <p:spPr>
            <a:xfrm>
              <a:off x="8120572" y="3021840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83"/>
            <p:cNvSpPr/>
            <p:nvPr/>
          </p:nvSpPr>
          <p:spPr>
            <a:xfrm>
              <a:off x="7643489" y="3205079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84"/>
            <p:cNvSpPr/>
            <p:nvPr/>
          </p:nvSpPr>
          <p:spPr>
            <a:xfrm>
              <a:off x="8205951" y="3444768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85"/>
            <p:cNvSpPr/>
            <p:nvPr/>
          </p:nvSpPr>
          <p:spPr>
            <a:xfrm>
              <a:off x="7775837" y="3666198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86"/>
            <p:cNvSpPr/>
            <p:nvPr/>
          </p:nvSpPr>
          <p:spPr>
            <a:xfrm>
              <a:off x="8505455" y="4260030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87"/>
            <p:cNvSpPr/>
            <p:nvPr/>
          </p:nvSpPr>
          <p:spPr>
            <a:xfrm>
              <a:off x="8187820" y="4089804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88"/>
            <p:cNvSpPr/>
            <p:nvPr/>
          </p:nvSpPr>
          <p:spPr>
            <a:xfrm>
              <a:off x="8373108" y="4471306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89"/>
            <p:cNvSpPr/>
            <p:nvPr/>
          </p:nvSpPr>
          <p:spPr>
            <a:xfrm>
              <a:off x="8148117" y="4405282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90"/>
            <p:cNvSpPr/>
            <p:nvPr/>
          </p:nvSpPr>
          <p:spPr>
            <a:xfrm>
              <a:off x="7932821" y="4260030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5" name="TextBox 154"/>
          <p:cNvSpPr txBox="1"/>
          <p:nvPr/>
        </p:nvSpPr>
        <p:spPr>
          <a:xfrm>
            <a:off x="2952328" y="4222249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1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720080" y="2564904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2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796136" y="5446385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1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3923928" y="4005064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2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8460432" y="5446385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1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588224" y="4005064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2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840760" y="3502169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1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968552" y="2060848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2</a:t>
            </a:r>
            <a:endParaRPr lang="en-US" sz="2200" dirty="0">
              <a:latin typeface="Comic Sans MS" pitchFamily="66" charset="0"/>
            </a:endParaRPr>
          </a:p>
        </p:txBody>
      </p:sp>
      <p:pic>
        <p:nvPicPr>
          <p:cNvPr id="153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4" name="TextBox 15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37</a:t>
            </a: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908720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Случайная инициализация в </a:t>
            </a:r>
          </a:p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алгоритме </a:t>
            </a:r>
            <a:r>
              <a:rPr lang="en-US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42844" y="2060848"/>
            <a:ext cx="442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Локальный оптимум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452264" y="2708920"/>
            <a:ext cx="2895600" cy="2180746"/>
            <a:chOff x="762000" y="1047750"/>
            <a:chExt cx="2895600" cy="2180746"/>
          </a:xfrm>
        </p:grpSpPr>
        <p:cxnSp>
          <p:nvCxnSpPr>
            <p:cNvPr id="46" name="Straight Connector 7"/>
            <p:cNvCxnSpPr/>
            <p:nvPr/>
          </p:nvCxnSpPr>
          <p:spPr>
            <a:xfrm flipV="1">
              <a:off x="930734" y="1047750"/>
              <a:ext cx="0" cy="2180746"/>
            </a:xfrm>
            <a:prstGeom prst="line">
              <a:avLst/>
            </a:prstGeom>
            <a:ln w="38100">
              <a:solidFill>
                <a:srgbClr val="3366C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10"/>
            <p:cNvCxnSpPr/>
            <p:nvPr/>
          </p:nvCxnSpPr>
          <p:spPr>
            <a:xfrm>
              <a:off x="762000" y="3043830"/>
              <a:ext cx="2895600" cy="0"/>
            </a:xfrm>
            <a:prstGeom prst="line">
              <a:avLst/>
            </a:prstGeom>
            <a:ln w="38100">
              <a:solidFill>
                <a:srgbClr val="3366C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Oval 11"/>
            <p:cNvSpPr/>
            <p:nvPr/>
          </p:nvSpPr>
          <p:spPr>
            <a:xfrm>
              <a:off x="1143000" y="2754631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12"/>
            <p:cNvSpPr/>
            <p:nvPr/>
          </p:nvSpPr>
          <p:spPr>
            <a:xfrm>
              <a:off x="1432034" y="2493893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13"/>
            <p:cNvSpPr/>
            <p:nvPr/>
          </p:nvSpPr>
          <p:spPr>
            <a:xfrm>
              <a:off x="1676400" y="2234812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14"/>
            <p:cNvSpPr/>
            <p:nvPr/>
          </p:nvSpPr>
          <p:spPr>
            <a:xfrm>
              <a:off x="1722119" y="2615812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15"/>
            <p:cNvSpPr/>
            <p:nvPr/>
          </p:nvSpPr>
          <p:spPr>
            <a:xfrm>
              <a:off x="1190830" y="2297431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16"/>
            <p:cNvSpPr/>
            <p:nvPr/>
          </p:nvSpPr>
          <p:spPr>
            <a:xfrm>
              <a:off x="1981200" y="1612237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17"/>
            <p:cNvSpPr/>
            <p:nvPr/>
          </p:nvSpPr>
          <p:spPr>
            <a:xfrm>
              <a:off x="2454166" y="1581150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18"/>
            <p:cNvSpPr/>
            <p:nvPr/>
          </p:nvSpPr>
          <p:spPr>
            <a:xfrm>
              <a:off x="2654598" y="1127488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19"/>
            <p:cNvSpPr/>
            <p:nvPr/>
          </p:nvSpPr>
          <p:spPr>
            <a:xfrm>
              <a:off x="2105230" y="1338969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20"/>
            <p:cNvSpPr/>
            <p:nvPr/>
          </p:nvSpPr>
          <p:spPr>
            <a:xfrm>
              <a:off x="2745502" y="1611521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21"/>
            <p:cNvSpPr/>
            <p:nvPr/>
          </p:nvSpPr>
          <p:spPr>
            <a:xfrm>
              <a:off x="2257630" y="1871157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22"/>
            <p:cNvSpPr/>
            <p:nvPr/>
          </p:nvSpPr>
          <p:spPr>
            <a:xfrm>
              <a:off x="3097797" y="2556512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23"/>
            <p:cNvSpPr/>
            <p:nvPr/>
          </p:nvSpPr>
          <p:spPr>
            <a:xfrm>
              <a:off x="2732035" y="2360050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24"/>
            <p:cNvSpPr/>
            <p:nvPr/>
          </p:nvSpPr>
          <p:spPr>
            <a:xfrm>
              <a:off x="2945397" y="2800350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25"/>
            <p:cNvSpPr/>
            <p:nvPr/>
          </p:nvSpPr>
          <p:spPr>
            <a:xfrm>
              <a:off x="2686316" y="2724150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26"/>
            <p:cNvSpPr/>
            <p:nvPr/>
          </p:nvSpPr>
          <p:spPr>
            <a:xfrm>
              <a:off x="2438400" y="2556511"/>
              <a:ext cx="45719" cy="45719"/>
            </a:xfrm>
            <a:prstGeom prst="ellipse">
              <a:avLst/>
            </a:prstGeom>
            <a:solidFill>
              <a:schemeClr val="tx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716016" y="2204864"/>
            <a:ext cx="2514600" cy="1889527"/>
            <a:chOff x="4328848" y="278269"/>
            <a:chExt cx="2514600" cy="1889527"/>
          </a:xfrm>
        </p:grpSpPr>
        <p:sp>
          <p:nvSpPr>
            <p:cNvPr id="65" name="Cross 123"/>
            <p:cNvSpPr/>
            <p:nvPr/>
          </p:nvSpPr>
          <p:spPr>
            <a:xfrm rot="2734294">
              <a:off x="5678090" y="629064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Cross 126"/>
            <p:cNvSpPr/>
            <p:nvPr/>
          </p:nvSpPr>
          <p:spPr>
            <a:xfrm rot="2734294">
              <a:off x="6024756" y="1547992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B050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Cross 131"/>
            <p:cNvSpPr/>
            <p:nvPr/>
          </p:nvSpPr>
          <p:spPr>
            <a:xfrm rot="2734294">
              <a:off x="4835702" y="1458520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2060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9" name="Straight Connector 85"/>
            <p:cNvCxnSpPr/>
            <p:nvPr/>
          </p:nvCxnSpPr>
          <p:spPr>
            <a:xfrm flipV="1">
              <a:off x="4475380" y="278269"/>
              <a:ext cx="0" cy="1889527"/>
            </a:xfrm>
            <a:prstGeom prst="line">
              <a:avLst/>
            </a:prstGeom>
            <a:ln w="38100">
              <a:solidFill>
                <a:srgbClr val="3366C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104"/>
            <p:cNvCxnSpPr/>
            <p:nvPr/>
          </p:nvCxnSpPr>
          <p:spPr>
            <a:xfrm>
              <a:off x="4328848" y="2007790"/>
              <a:ext cx="2514600" cy="0"/>
            </a:xfrm>
            <a:prstGeom prst="line">
              <a:avLst/>
            </a:prstGeom>
            <a:ln w="38100">
              <a:solidFill>
                <a:srgbClr val="3366C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132"/>
            <p:cNvSpPr/>
            <p:nvPr/>
          </p:nvSpPr>
          <p:spPr>
            <a:xfrm>
              <a:off x="4659716" y="1757211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133"/>
            <p:cNvSpPr/>
            <p:nvPr/>
          </p:nvSpPr>
          <p:spPr>
            <a:xfrm>
              <a:off x="4910720" y="1531293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134"/>
            <p:cNvSpPr/>
            <p:nvPr/>
          </p:nvSpPr>
          <p:spPr>
            <a:xfrm>
              <a:off x="5122932" y="1306810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136"/>
            <p:cNvSpPr/>
            <p:nvPr/>
          </p:nvSpPr>
          <p:spPr>
            <a:xfrm>
              <a:off x="5162636" y="1636930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137"/>
            <p:cNvSpPr/>
            <p:nvPr/>
          </p:nvSpPr>
          <p:spPr>
            <a:xfrm>
              <a:off x="4701253" y="1361066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138"/>
            <p:cNvSpPr/>
            <p:nvPr/>
          </p:nvSpPr>
          <p:spPr>
            <a:xfrm>
              <a:off x="5387627" y="767374"/>
              <a:ext cx="39703" cy="39614"/>
            </a:xfrm>
            <a:prstGeom prst="ellipse">
              <a:avLst/>
            </a:prstGeom>
            <a:solidFill>
              <a:srgbClr val="C0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Oval 139"/>
            <p:cNvSpPr/>
            <p:nvPr/>
          </p:nvSpPr>
          <p:spPr>
            <a:xfrm>
              <a:off x="5798361" y="740438"/>
              <a:ext cx="39703" cy="39614"/>
            </a:xfrm>
            <a:prstGeom prst="ellipse">
              <a:avLst/>
            </a:prstGeom>
            <a:solidFill>
              <a:srgbClr val="C0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140"/>
            <p:cNvSpPr/>
            <p:nvPr/>
          </p:nvSpPr>
          <p:spPr>
            <a:xfrm>
              <a:off x="5972420" y="347359"/>
              <a:ext cx="39703" cy="39614"/>
            </a:xfrm>
            <a:prstGeom prst="ellipse">
              <a:avLst/>
            </a:prstGeom>
            <a:solidFill>
              <a:srgbClr val="C0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141"/>
            <p:cNvSpPr/>
            <p:nvPr/>
          </p:nvSpPr>
          <p:spPr>
            <a:xfrm>
              <a:off x="5495337" y="530598"/>
              <a:ext cx="39703" cy="39614"/>
            </a:xfrm>
            <a:prstGeom prst="ellipse">
              <a:avLst/>
            </a:prstGeom>
            <a:solidFill>
              <a:srgbClr val="C0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42"/>
            <p:cNvSpPr/>
            <p:nvPr/>
          </p:nvSpPr>
          <p:spPr>
            <a:xfrm>
              <a:off x="6047166" y="759654"/>
              <a:ext cx="39703" cy="39614"/>
            </a:xfrm>
            <a:prstGeom prst="ellipse">
              <a:avLst/>
            </a:prstGeom>
            <a:solidFill>
              <a:srgbClr val="C0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43"/>
            <p:cNvSpPr/>
            <p:nvPr/>
          </p:nvSpPr>
          <p:spPr>
            <a:xfrm>
              <a:off x="5627685" y="991717"/>
              <a:ext cx="39703" cy="39614"/>
            </a:xfrm>
            <a:prstGeom prst="ellipse">
              <a:avLst/>
            </a:prstGeom>
            <a:solidFill>
              <a:srgbClr val="C0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44"/>
            <p:cNvSpPr/>
            <p:nvPr/>
          </p:nvSpPr>
          <p:spPr>
            <a:xfrm>
              <a:off x="6357303" y="1585549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45"/>
            <p:cNvSpPr/>
            <p:nvPr/>
          </p:nvSpPr>
          <p:spPr>
            <a:xfrm>
              <a:off x="6039668" y="1415323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46"/>
            <p:cNvSpPr/>
            <p:nvPr/>
          </p:nvSpPr>
          <p:spPr>
            <a:xfrm>
              <a:off x="6224956" y="1796825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Oval 147"/>
            <p:cNvSpPr/>
            <p:nvPr/>
          </p:nvSpPr>
          <p:spPr>
            <a:xfrm>
              <a:off x="5999965" y="1730801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Oval 148"/>
            <p:cNvSpPr/>
            <p:nvPr/>
          </p:nvSpPr>
          <p:spPr>
            <a:xfrm>
              <a:off x="5784669" y="1585549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3"/>
          <p:cNvGrpSpPr/>
          <p:nvPr/>
        </p:nvGrpSpPr>
        <p:grpSpPr>
          <a:xfrm>
            <a:off x="3693112" y="4176584"/>
            <a:ext cx="2514600" cy="1889527"/>
            <a:chOff x="3810000" y="2952750"/>
            <a:chExt cx="2514600" cy="1889527"/>
          </a:xfrm>
        </p:grpSpPr>
        <p:sp>
          <p:nvSpPr>
            <p:cNvPr id="110" name="Cross 149"/>
            <p:cNvSpPr/>
            <p:nvPr/>
          </p:nvSpPr>
          <p:spPr>
            <a:xfrm rot="2734294">
              <a:off x="5498348" y="4143895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Cross 150"/>
            <p:cNvSpPr/>
            <p:nvPr/>
          </p:nvSpPr>
          <p:spPr>
            <a:xfrm rot="2734294">
              <a:off x="5516540" y="4360721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B050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Cross 151"/>
            <p:cNvSpPr/>
            <p:nvPr/>
          </p:nvSpPr>
          <p:spPr>
            <a:xfrm rot="2734294">
              <a:off x="4826484" y="3714662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2060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Connector 152"/>
            <p:cNvCxnSpPr/>
            <p:nvPr/>
          </p:nvCxnSpPr>
          <p:spPr>
            <a:xfrm flipV="1">
              <a:off x="3956532" y="2952750"/>
              <a:ext cx="0" cy="1889527"/>
            </a:xfrm>
            <a:prstGeom prst="line">
              <a:avLst/>
            </a:prstGeom>
            <a:ln w="38100">
              <a:solidFill>
                <a:srgbClr val="3366C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53"/>
            <p:cNvCxnSpPr/>
            <p:nvPr/>
          </p:nvCxnSpPr>
          <p:spPr>
            <a:xfrm>
              <a:off x="3810000" y="4682271"/>
              <a:ext cx="2514600" cy="0"/>
            </a:xfrm>
            <a:prstGeom prst="line">
              <a:avLst/>
            </a:prstGeom>
            <a:ln w="38100">
              <a:solidFill>
                <a:srgbClr val="3366C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Oval 154"/>
            <p:cNvSpPr/>
            <p:nvPr/>
          </p:nvSpPr>
          <p:spPr>
            <a:xfrm>
              <a:off x="4140868" y="4431692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Oval 155"/>
            <p:cNvSpPr/>
            <p:nvPr/>
          </p:nvSpPr>
          <p:spPr>
            <a:xfrm>
              <a:off x="4391872" y="4205774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Oval 156"/>
            <p:cNvSpPr/>
            <p:nvPr/>
          </p:nvSpPr>
          <p:spPr>
            <a:xfrm>
              <a:off x="4604084" y="3981291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57"/>
            <p:cNvSpPr/>
            <p:nvPr/>
          </p:nvSpPr>
          <p:spPr>
            <a:xfrm>
              <a:off x="4643788" y="4311411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Oval 158"/>
            <p:cNvSpPr/>
            <p:nvPr/>
          </p:nvSpPr>
          <p:spPr>
            <a:xfrm>
              <a:off x="4182405" y="4035547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Oval 159"/>
            <p:cNvSpPr/>
            <p:nvPr/>
          </p:nvSpPr>
          <p:spPr>
            <a:xfrm>
              <a:off x="4868779" y="3441855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Oval 160"/>
            <p:cNvSpPr/>
            <p:nvPr/>
          </p:nvSpPr>
          <p:spPr>
            <a:xfrm>
              <a:off x="5279513" y="3414919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61"/>
            <p:cNvSpPr/>
            <p:nvPr/>
          </p:nvSpPr>
          <p:spPr>
            <a:xfrm>
              <a:off x="5453572" y="3021840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Oval 162"/>
            <p:cNvSpPr/>
            <p:nvPr/>
          </p:nvSpPr>
          <p:spPr>
            <a:xfrm>
              <a:off x="4976489" y="3205079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Oval 163"/>
            <p:cNvSpPr/>
            <p:nvPr/>
          </p:nvSpPr>
          <p:spPr>
            <a:xfrm>
              <a:off x="5528318" y="3434135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Oval 164"/>
            <p:cNvSpPr/>
            <p:nvPr/>
          </p:nvSpPr>
          <p:spPr>
            <a:xfrm>
              <a:off x="5108837" y="3666198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Oval 165"/>
            <p:cNvSpPr/>
            <p:nvPr/>
          </p:nvSpPr>
          <p:spPr>
            <a:xfrm>
              <a:off x="5838455" y="4260030"/>
              <a:ext cx="39703" cy="39614"/>
            </a:xfrm>
            <a:prstGeom prst="ellipse">
              <a:avLst/>
            </a:prstGeom>
            <a:solidFill>
              <a:srgbClr val="C0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Oval 166"/>
            <p:cNvSpPr/>
            <p:nvPr/>
          </p:nvSpPr>
          <p:spPr>
            <a:xfrm>
              <a:off x="5520820" y="4089804"/>
              <a:ext cx="39703" cy="39614"/>
            </a:xfrm>
            <a:prstGeom prst="ellipse">
              <a:avLst/>
            </a:prstGeom>
            <a:solidFill>
              <a:srgbClr val="C0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Oval 167"/>
            <p:cNvSpPr/>
            <p:nvPr/>
          </p:nvSpPr>
          <p:spPr>
            <a:xfrm>
              <a:off x="5706108" y="4471306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Oval 168"/>
            <p:cNvSpPr/>
            <p:nvPr/>
          </p:nvSpPr>
          <p:spPr>
            <a:xfrm>
              <a:off x="5481117" y="4405282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69"/>
            <p:cNvSpPr/>
            <p:nvPr/>
          </p:nvSpPr>
          <p:spPr>
            <a:xfrm>
              <a:off x="5265821" y="4260030"/>
              <a:ext cx="39703" cy="39614"/>
            </a:xfrm>
            <a:prstGeom prst="ellipse">
              <a:avLst/>
            </a:prstGeom>
            <a:solidFill>
              <a:srgbClr val="C00000"/>
            </a:solidFill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4"/>
          <p:cNvGrpSpPr/>
          <p:nvPr/>
        </p:nvGrpSpPr>
        <p:grpSpPr>
          <a:xfrm>
            <a:off x="6360112" y="4172795"/>
            <a:ext cx="2514600" cy="1893316"/>
            <a:chOff x="6477000" y="2948961"/>
            <a:chExt cx="2514600" cy="1893316"/>
          </a:xfrm>
        </p:grpSpPr>
        <p:sp>
          <p:nvSpPr>
            <p:cNvPr id="132" name="Cross 170"/>
            <p:cNvSpPr/>
            <p:nvPr/>
          </p:nvSpPr>
          <p:spPr>
            <a:xfrm rot="2734294">
              <a:off x="8045555" y="2948961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C00000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Cross 171"/>
            <p:cNvSpPr/>
            <p:nvPr/>
          </p:nvSpPr>
          <p:spPr>
            <a:xfrm rot="2734294">
              <a:off x="7544075" y="4150518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B050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Cross 172"/>
            <p:cNvSpPr/>
            <p:nvPr/>
          </p:nvSpPr>
          <p:spPr>
            <a:xfrm rot="2734294">
              <a:off x="7815125" y="3386600"/>
              <a:ext cx="189737" cy="189737"/>
            </a:xfrm>
            <a:prstGeom prst="plus">
              <a:avLst>
                <a:gd name="adj" fmla="val 46579"/>
              </a:avLst>
            </a:prstGeom>
            <a:solidFill>
              <a:srgbClr val="002060"/>
            </a:solidFill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5" name="Straight Connector 173"/>
            <p:cNvCxnSpPr/>
            <p:nvPr/>
          </p:nvCxnSpPr>
          <p:spPr>
            <a:xfrm flipV="1">
              <a:off x="6623532" y="2952750"/>
              <a:ext cx="0" cy="1889527"/>
            </a:xfrm>
            <a:prstGeom prst="line">
              <a:avLst/>
            </a:prstGeom>
            <a:ln w="38100">
              <a:solidFill>
                <a:srgbClr val="3366C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74"/>
            <p:cNvCxnSpPr/>
            <p:nvPr/>
          </p:nvCxnSpPr>
          <p:spPr>
            <a:xfrm>
              <a:off x="6477000" y="4682271"/>
              <a:ext cx="2514600" cy="0"/>
            </a:xfrm>
            <a:prstGeom prst="line">
              <a:avLst/>
            </a:prstGeom>
            <a:ln w="38100">
              <a:solidFill>
                <a:srgbClr val="3366CC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75"/>
            <p:cNvSpPr/>
            <p:nvPr/>
          </p:nvSpPr>
          <p:spPr>
            <a:xfrm>
              <a:off x="6807868" y="4431692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76"/>
            <p:cNvSpPr/>
            <p:nvPr/>
          </p:nvSpPr>
          <p:spPr>
            <a:xfrm>
              <a:off x="7058872" y="4205774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Oval 177"/>
            <p:cNvSpPr/>
            <p:nvPr/>
          </p:nvSpPr>
          <p:spPr>
            <a:xfrm>
              <a:off x="7271084" y="3981291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Oval 178"/>
            <p:cNvSpPr/>
            <p:nvPr/>
          </p:nvSpPr>
          <p:spPr>
            <a:xfrm>
              <a:off x="7310788" y="4311411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79"/>
            <p:cNvSpPr/>
            <p:nvPr/>
          </p:nvSpPr>
          <p:spPr>
            <a:xfrm>
              <a:off x="6849405" y="4035547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Oval 180"/>
            <p:cNvSpPr/>
            <p:nvPr/>
          </p:nvSpPr>
          <p:spPr>
            <a:xfrm>
              <a:off x="7535779" y="3441855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Oval 181"/>
            <p:cNvSpPr/>
            <p:nvPr/>
          </p:nvSpPr>
          <p:spPr>
            <a:xfrm>
              <a:off x="7946513" y="3414919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Oval 182"/>
            <p:cNvSpPr/>
            <p:nvPr/>
          </p:nvSpPr>
          <p:spPr>
            <a:xfrm>
              <a:off x="8120572" y="3021840"/>
              <a:ext cx="39703" cy="3961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Oval 183"/>
            <p:cNvSpPr/>
            <p:nvPr/>
          </p:nvSpPr>
          <p:spPr>
            <a:xfrm>
              <a:off x="7643489" y="3205079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84"/>
            <p:cNvSpPr/>
            <p:nvPr/>
          </p:nvSpPr>
          <p:spPr>
            <a:xfrm>
              <a:off x="8205951" y="3444768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Oval 185"/>
            <p:cNvSpPr/>
            <p:nvPr/>
          </p:nvSpPr>
          <p:spPr>
            <a:xfrm>
              <a:off x="7775837" y="3666198"/>
              <a:ext cx="39703" cy="39614"/>
            </a:xfrm>
            <a:prstGeom prst="ellipse">
              <a:avLst/>
            </a:prstGeom>
            <a:solidFill>
              <a:srgbClr val="002060"/>
            </a:solidFill>
            <a:ln w="571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Oval 186"/>
            <p:cNvSpPr/>
            <p:nvPr/>
          </p:nvSpPr>
          <p:spPr>
            <a:xfrm>
              <a:off x="8505455" y="4260030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87"/>
            <p:cNvSpPr/>
            <p:nvPr/>
          </p:nvSpPr>
          <p:spPr>
            <a:xfrm>
              <a:off x="8187820" y="4089804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Oval 188"/>
            <p:cNvSpPr/>
            <p:nvPr/>
          </p:nvSpPr>
          <p:spPr>
            <a:xfrm>
              <a:off x="8373108" y="4471306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Oval 189"/>
            <p:cNvSpPr/>
            <p:nvPr/>
          </p:nvSpPr>
          <p:spPr>
            <a:xfrm>
              <a:off x="8148117" y="4405282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Oval 190"/>
            <p:cNvSpPr/>
            <p:nvPr/>
          </p:nvSpPr>
          <p:spPr>
            <a:xfrm>
              <a:off x="7932821" y="4260030"/>
              <a:ext cx="39703" cy="39614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3" name="Text Box 4"/>
          <p:cNvSpPr txBox="1">
            <a:spLocks noChangeArrowheads="1"/>
          </p:cNvSpPr>
          <p:nvPr/>
        </p:nvSpPr>
        <p:spPr bwMode="auto">
          <a:xfrm>
            <a:off x="5148064" y="4725144"/>
            <a:ext cx="2232248" cy="769367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2200" dirty="0" smtClean="0">
                <a:latin typeface="Comic Sans MS" pitchFamily="66" charset="0"/>
                <a:cs typeface="Times New Roman" pitchFamily="18" charset="0"/>
              </a:rPr>
              <a:t>«Плохие» решения</a:t>
            </a:r>
          </a:p>
        </p:txBody>
      </p:sp>
      <p:sp>
        <p:nvSpPr>
          <p:cNvPr id="154" name="Text Box 4"/>
          <p:cNvSpPr txBox="1">
            <a:spLocks noChangeArrowheads="1"/>
          </p:cNvSpPr>
          <p:nvPr/>
        </p:nvSpPr>
        <p:spPr bwMode="auto">
          <a:xfrm>
            <a:off x="6732240" y="2515617"/>
            <a:ext cx="2232248" cy="769367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2200" dirty="0" smtClean="0">
                <a:latin typeface="Comic Sans MS" pitchFamily="66" charset="0"/>
                <a:cs typeface="Times New Roman" pitchFamily="18" charset="0"/>
              </a:rPr>
              <a:t>«Хорошее» решение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2952328" y="4222249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1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720080" y="2564904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2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5796136" y="5446385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1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3923928" y="4005064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2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8460432" y="5446385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1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160" name="TextBox 159"/>
          <p:cNvSpPr txBox="1"/>
          <p:nvPr/>
        </p:nvSpPr>
        <p:spPr>
          <a:xfrm>
            <a:off x="6588224" y="4005064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2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6840760" y="3502169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1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162" name="TextBox 161"/>
          <p:cNvSpPr txBox="1"/>
          <p:nvPr/>
        </p:nvSpPr>
        <p:spPr>
          <a:xfrm>
            <a:off x="4968552" y="2060848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2</a:t>
            </a:r>
            <a:endParaRPr lang="en-US" sz="2200" dirty="0">
              <a:latin typeface="Comic Sans MS" pitchFamily="66" charset="0"/>
            </a:endParaRPr>
          </a:p>
        </p:txBody>
      </p:sp>
      <p:pic>
        <p:nvPicPr>
          <p:cNvPr id="109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1" name="TextBox 130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38</a:t>
            </a: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994083"/>
            <a:ext cx="91440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Случайная инициализация в </a:t>
            </a:r>
          </a:p>
          <a:p>
            <a:pPr algn="ctr"/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алгоритме </a:t>
            </a:r>
            <a:r>
              <a:rPr lang="en-US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4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142844" y="2204859"/>
            <a:ext cx="878684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Для получения более качественного решения с использованием алгоритма </a:t>
            </a:r>
            <a:r>
              <a:rPr lang="en-US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средних рекомендуется запустить его несколько раз, например, 100</a:t>
            </a:r>
          </a:p>
          <a:p>
            <a:pPr marL="514350" indent="-514350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В каждом из запусков средние первоначально инициализируются случайным образом, а на выходе получается решение с некоторым значением стоимостной функции</a:t>
            </a:r>
          </a:p>
          <a:p>
            <a:pPr marL="514350" indent="-514350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Выбираем из 100 решений, то, в котором значение стоимостной функции наименьшее</a:t>
            </a:r>
          </a:p>
          <a:p>
            <a:pPr marL="514350" indent="-514350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Данный подход рекомендуется использовать тогда, когда количество кластеров не очень большое, скажем </a:t>
            </a:r>
            <a:r>
              <a:rPr lang="en-US" sz="22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K = 2-10!</a:t>
            </a:r>
            <a:endParaRPr lang="ru-RU" sz="2200" dirty="0" smtClean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3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39</a:t>
            </a: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90872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Выбор числа кластеров в </a:t>
            </a:r>
          </a:p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алгоритме </a:t>
            </a:r>
            <a:r>
              <a:rPr lang="en-US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</a:t>
            </a:r>
            <a:endParaRPr lang="en-US" sz="36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06" y="1964740"/>
            <a:ext cx="90011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5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/>
            <a:endParaRPr lang="ru-RU" sz="2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6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Какое количество кластеров </a:t>
            </a:r>
            <a:r>
              <a:rPr lang="en-US" sz="26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K </a:t>
            </a:r>
            <a:r>
              <a:rPr lang="ru-RU" sz="26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выбрать?</a:t>
            </a:r>
            <a:endParaRPr lang="ru-RU" sz="2600" dirty="0" smtClean="0">
              <a:solidFill>
                <a:srgbClr val="262673"/>
              </a:solidFill>
              <a:latin typeface="Comic Sans MS" pitchFamily="66" charset="0"/>
            </a:endParaRPr>
          </a:p>
        </p:txBody>
      </p:sp>
      <p:cxnSp>
        <p:nvCxnSpPr>
          <p:cNvPr id="15" name="Straight Connector 58"/>
          <p:cNvCxnSpPr/>
          <p:nvPr/>
        </p:nvCxnSpPr>
        <p:spPr>
          <a:xfrm flipV="1">
            <a:off x="3254246" y="2636912"/>
            <a:ext cx="0" cy="3443283"/>
          </a:xfrm>
          <a:prstGeom prst="line">
            <a:avLst/>
          </a:prstGeom>
          <a:ln w="38100">
            <a:solidFill>
              <a:srgbClr val="3366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59"/>
          <p:cNvCxnSpPr/>
          <p:nvPr/>
        </p:nvCxnSpPr>
        <p:spPr>
          <a:xfrm>
            <a:off x="2987824" y="5788617"/>
            <a:ext cx="4572000" cy="0"/>
          </a:xfrm>
          <a:prstGeom prst="line">
            <a:avLst/>
          </a:prstGeom>
          <a:ln w="38100">
            <a:solidFill>
              <a:srgbClr val="3366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61"/>
          <p:cNvSpPr/>
          <p:nvPr/>
        </p:nvSpPr>
        <p:spPr>
          <a:xfrm>
            <a:off x="3918950" y="5003125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65"/>
          <p:cNvSpPr/>
          <p:nvPr/>
        </p:nvSpPr>
        <p:spPr>
          <a:xfrm>
            <a:off x="4210207" y="4591434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67"/>
          <p:cNvSpPr/>
          <p:nvPr/>
        </p:nvSpPr>
        <p:spPr>
          <a:xfrm>
            <a:off x="4413986" y="4241125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68"/>
          <p:cNvSpPr/>
          <p:nvPr/>
        </p:nvSpPr>
        <p:spPr>
          <a:xfrm>
            <a:off x="4668236" y="4783937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71"/>
          <p:cNvSpPr/>
          <p:nvPr/>
        </p:nvSpPr>
        <p:spPr>
          <a:xfrm>
            <a:off x="3994471" y="4281230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72"/>
          <p:cNvSpPr/>
          <p:nvPr/>
        </p:nvSpPr>
        <p:spPr>
          <a:xfrm>
            <a:off x="4341798" y="3094113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73"/>
          <p:cNvSpPr/>
          <p:nvPr/>
        </p:nvSpPr>
        <p:spPr>
          <a:xfrm>
            <a:off x="4631386" y="3398913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74"/>
          <p:cNvSpPr/>
          <p:nvPr/>
        </p:nvSpPr>
        <p:spPr>
          <a:xfrm>
            <a:off x="4364114" y="3604844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75"/>
          <p:cNvSpPr/>
          <p:nvPr/>
        </p:nvSpPr>
        <p:spPr>
          <a:xfrm>
            <a:off x="4054624" y="3349831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76"/>
          <p:cNvSpPr/>
          <p:nvPr/>
        </p:nvSpPr>
        <p:spPr>
          <a:xfrm>
            <a:off x="4620101" y="3734340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77"/>
          <p:cNvSpPr/>
          <p:nvPr/>
        </p:nvSpPr>
        <p:spPr>
          <a:xfrm>
            <a:off x="4312300" y="4967031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78"/>
          <p:cNvSpPr/>
          <p:nvPr/>
        </p:nvSpPr>
        <p:spPr>
          <a:xfrm>
            <a:off x="6809855" y="4728796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79"/>
          <p:cNvSpPr/>
          <p:nvPr/>
        </p:nvSpPr>
        <p:spPr>
          <a:xfrm>
            <a:off x="6513819" y="4476346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80"/>
          <p:cNvSpPr/>
          <p:nvPr/>
        </p:nvSpPr>
        <p:spPr>
          <a:xfrm>
            <a:off x="6866004" y="5155525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81"/>
          <p:cNvSpPr/>
          <p:nvPr/>
        </p:nvSpPr>
        <p:spPr>
          <a:xfrm>
            <a:off x="6456929" y="5035209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82"/>
          <p:cNvSpPr/>
          <p:nvPr/>
        </p:nvSpPr>
        <p:spPr>
          <a:xfrm>
            <a:off x="6065482" y="4770516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83"/>
          <p:cNvSpPr/>
          <p:nvPr/>
        </p:nvSpPr>
        <p:spPr>
          <a:xfrm>
            <a:off x="6980725" y="3698320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84"/>
          <p:cNvSpPr/>
          <p:nvPr/>
        </p:nvSpPr>
        <p:spPr>
          <a:xfrm>
            <a:off x="6403206" y="3388117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85"/>
          <p:cNvSpPr/>
          <p:nvPr/>
        </p:nvSpPr>
        <p:spPr>
          <a:xfrm>
            <a:off x="6737667" y="4001788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86"/>
          <p:cNvSpPr/>
          <p:nvPr/>
        </p:nvSpPr>
        <p:spPr>
          <a:xfrm>
            <a:off x="6331018" y="3963011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87"/>
          <p:cNvSpPr/>
          <p:nvPr/>
        </p:nvSpPr>
        <p:spPr>
          <a:xfrm>
            <a:off x="6586665" y="3740910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88"/>
          <p:cNvSpPr/>
          <p:nvPr/>
        </p:nvSpPr>
        <p:spPr>
          <a:xfrm>
            <a:off x="7182836" y="3432233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89"/>
          <p:cNvSpPr/>
          <p:nvPr/>
        </p:nvSpPr>
        <p:spPr>
          <a:xfrm>
            <a:off x="6773761" y="3311917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042720" y="5302369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1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33800" y="2564904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2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44" name="Овал 43"/>
          <p:cNvSpPr/>
          <p:nvPr/>
        </p:nvSpPr>
        <p:spPr>
          <a:xfrm>
            <a:off x="3671392" y="2924944"/>
            <a:ext cx="1296144" cy="259228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/>
          <p:cNvSpPr/>
          <p:nvPr/>
        </p:nvSpPr>
        <p:spPr>
          <a:xfrm>
            <a:off x="5831632" y="2780928"/>
            <a:ext cx="1584176" cy="273630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Text Box 4"/>
          <p:cNvSpPr txBox="1">
            <a:spLocks noChangeArrowheads="1"/>
          </p:cNvSpPr>
          <p:nvPr/>
        </p:nvSpPr>
        <p:spPr bwMode="auto">
          <a:xfrm>
            <a:off x="251520" y="3566701"/>
            <a:ext cx="2808312" cy="1446475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2200" dirty="0" smtClean="0">
                <a:latin typeface="Comic Sans MS" pitchFamily="66" charset="0"/>
                <a:cs typeface="Times New Roman" pitchFamily="18" charset="0"/>
              </a:rPr>
              <a:t>Часто приходится сталкиваться с неоднозначностью в выборе</a:t>
            </a:r>
            <a:r>
              <a:rPr lang="en-US" sz="2200" dirty="0" smtClean="0">
                <a:latin typeface="Comic Sans MS" pitchFamily="66" charset="0"/>
                <a:cs typeface="Times New Roman" pitchFamily="18" charset="0"/>
              </a:rPr>
              <a:t> K!</a:t>
            </a:r>
            <a:r>
              <a:rPr lang="ru-RU" sz="2200" dirty="0" smtClean="0"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pic>
        <p:nvPicPr>
          <p:cNvPr id="41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7" name="TextBox 46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07154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Обучение с учителем</a:t>
            </a:r>
          </a:p>
        </p:txBody>
      </p:sp>
      <p:cxnSp>
        <p:nvCxnSpPr>
          <p:cNvPr id="39" name="Straight Arrow Connector 4"/>
          <p:cNvCxnSpPr/>
          <p:nvPr/>
        </p:nvCxnSpPr>
        <p:spPr>
          <a:xfrm flipH="1" flipV="1">
            <a:off x="3349710" y="2887880"/>
            <a:ext cx="11064" cy="277336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2"/>
          <p:cNvCxnSpPr/>
          <p:nvPr/>
        </p:nvCxnSpPr>
        <p:spPr>
          <a:xfrm>
            <a:off x="3163416" y="5470450"/>
            <a:ext cx="335280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9"/>
          <p:cNvSpPr/>
          <p:nvPr/>
        </p:nvSpPr>
        <p:spPr>
          <a:xfrm>
            <a:off x="4093596" y="4331083"/>
            <a:ext cx="231701" cy="231701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22"/>
          <p:cNvSpPr/>
          <p:nvPr/>
        </p:nvSpPr>
        <p:spPr>
          <a:xfrm rot="2734294">
            <a:off x="4849749" y="3266411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EC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27"/>
          <p:cNvSpPr/>
          <p:nvPr/>
        </p:nvSpPr>
        <p:spPr>
          <a:xfrm>
            <a:off x="3908661" y="5051703"/>
            <a:ext cx="231701" cy="231701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30"/>
          <p:cNvSpPr/>
          <p:nvPr/>
        </p:nvSpPr>
        <p:spPr>
          <a:xfrm>
            <a:off x="3640621" y="4598523"/>
            <a:ext cx="231701" cy="231701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32"/>
          <p:cNvSpPr/>
          <p:nvPr/>
        </p:nvSpPr>
        <p:spPr>
          <a:xfrm>
            <a:off x="4181719" y="4829095"/>
            <a:ext cx="231701" cy="231701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33"/>
          <p:cNvSpPr/>
          <p:nvPr/>
        </p:nvSpPr>
        <p:spPr>
          <a:xfrm>
            <a:off x="3640621" y="4185605"/>
            <a:ext cx="231701" cy="231701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34"/>
          <p:cNvSpPr/>
          <p:nvPr/>
        </p:nvSpPr>
        <p:spPr>
          <a:xfrm rot="2734294">
            <a:off x="4902762" y="3657627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EC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35"/>
          <p:cNvSpPr/>
          <p:nvPr/>
        </p:nvSpPr>
        <p:spPr>
          <a:xfrm rot="2734294">
            <a:off x="5333558" y="3705809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EC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36"/>
          <p:cNvSpPr/>
          <p:nvPr/>
        </p:nvSpPr>
        <p:spPr>
          <a:xfrm rot="2734294">
            <a:off x="5621276" y="3366640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EC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ross 37"/>
          <p:cNvSpPr/>
          <p:nvPr/>
        </p:nvSpPr>
        <p:spPr>
          <a:xfrm rot="2734294">
            <a:off x="5138554" y="3097609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EC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18"/>
          <p:cNvCxnSpPr/>
          <p:nvPr/>
        </p:nvCxnSpPr>
        <p:spPr>
          <a:xfrm>
            <a:off x="3163416" y="5470450"/>
            <a:ext cx="3352800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-32" y="1916832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Обучающее множество данных: 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</a:rPr>
              <a:t>(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(</a:t>
            </a:r>
            <a:r>
              <a:rPr lang="ru-RU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1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)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, y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(</a:t>
            </a:r>
            <a:r>
              <a:rPr lang="ru-RU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1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)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</a:rPr>
              <a:t>)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, 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</a:rPr>
              <a:t>(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(2)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, y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(2)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</a:rPr>
              <a:t>)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, …, </a:t>
            </a:r>
            <a:endParaRPr lang="ru-RU" sz="2300" dirty="0" smtClean="0">
              <a:solidFill>
                <a:srgbClr val="333399"/>
              </a:solidFill>
              <a:latin typeface="Comic Sans MS" pitchFamily="66" charset="0"/>
            </a:endParaRPr>
          </a:p>
          <a:p>
            <a:pPr marL="514350" indent="-514350"/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</a:rPr>
              <a:t>      (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(m)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, y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(m)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</a:rPr>
              <a:t>)</a:t>
            </a:r>
          </a:p>
        </p:txBody>
      </p:sp>
      <p:sp>
        <p:nvSpPr>
          <p:cNvPr id="66" name="Text Box 4"/>
          <p:cNvSpPr txBox="1">
            <a:spLocks noChangeArrowheads="1"/>
          </p:cNvSpPr>
          <p:nvPr/>
        </p:nvSpPr>
        <p:spPr bwMode="auto">
          <a:xfrm>
            <a:off x="6444208" y="3645024"/>
            <a:ext cx="2088232" cy="707811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Данные имеют «метки»!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120680" y="5490000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1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456384" y="2780928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2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73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4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27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40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90872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Выбор числа кластеров в </a:t>
            </a:r>
          </a:p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алгоритме </a:t>
            </a:r>
            <a:r>
              <a:rPr lang="en-US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</a:t>
            </a:r>
            <a:endParaRPr lang="en-US" sz="36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06" y="1964740"/>
            <a:ext cx="90011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5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/>
            <a:endParaRPr lang="ru-RU" sz="2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6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Какое количество кластеров </a:t>
            </a:r>
            <a:r>
              <a:rPr lang="en-US" sz="26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K </a:t>
            </a:r>
            <a:r>
              <a:rPr lang="ru-RU" sz="26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выбрать?</a:t>
            </a:r>
            <a:endParaRPr lang="ru-RU" sz="2600" dirty="0" smtClean="0">
              <a:solidFill>
                <a:srgbClr val="262673"/>
              </a:solidFill>
              <a:latin typeface="Comic Sans MS" pitchFamily="66" charset="0"/>
            </a:endParaRPr>
          </a:p>
        </p:txBody>
      </p:sp>
      <p:cxnSp>
        <p:nvCxnSpPr>
          <p:cNvPr id="15" name="Straight Connector 58"/>
          <p:cNvCxnSpPr/>
          <p:nvPr/>
        </p:nvCxnSpPr>
        <p:spPr>
          <a:xfrm flipV="1">
            <a:off x="3254246" y="2636912"/>
            <a:ext cx="0" cy="3443283"/>
          </a:xfrm>
          <a:prstGeom prst="line">
            <a:avLst/>
          </a:prstGeom>
          <a:ln w="38100">
            <a:solidFill>
              <a:srgbClr val="3366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59"/>
          <p:cNvCxnSpPr/>
          <p:nvPr/>
        </p:nvCxnSpPr>
        <p:spPr>
          <a:xfrm>
            <a:off x="2987824" y="5788617"/>
            <a:ext cx="4572000" cy="0"/>
          </a:xfrm>
          <a:prstGeom prst="line">
            <a:avLst/>
          </a:prstGeom>
          <a:ln w="38100">
            <a:solidFill>
              <a:srgbClr val="3366CC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61"/>
          <p:cNvSpPr/>
          <p:nvPr/>
        </p:nvSpPr>
        <p:spPr>
          <a:xfrm>
            <a:off x="3918950" y="5003125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65"/>
          <p:cNvSpPr/>
          <p:nvPr/>
        </p:nvSpPr>
        <p:spPr>
          <a:xfrm>
            <a:off x="4210207" y="4591434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67"/>
          <p:cNvSpPr/>
          <p:nvPr/>
        </p:nvSpPr>
        <p:spPr>
          <a:xfrm>
            <a:off x="4413986" y="4241125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68"/>
          <p:cNvSpPr/>
          <p:nvPr/>
        </p:nvSpPr>
        <p:spPr>
          <a:xfrm>
            <a:off x="4668236" y="4783937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71"/>
          <p:cNvSpPr/>
          <p:nvPr/>
        </p:nvSpPr>
        <p:spPr>
          <a:xfrm>
            <a:off x="3994471" y="4281230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72"/>
          <p:cNvSpPr/>
          <p:nvPr/>
        </p:nvSpPr>
        <p:spPr>
          <a:xfrm>
            <a:off x="4341798" y="3094113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73"/>
          <p:cNvSpPr/>
          <p:nvPr/>
        </p:nvSpPr>
        <p:spPr>
          <a:xfrm>
            <a:off x="4631386" y="3398913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74"/>
          <p:cNvSpPr/>
          <p:nvPr/>
        </p:nvSpPr>
        <p:spPr>
          <a:xfrm>
            <a:off x="4364114" y="3604844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75"/>
          <p:cNvSpPr/>
          <p:nvPr/>
        </p:nvSpPr>
        <p:spPr>
          <a:xfrm>
            <a:off x="4054624" y="3349831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76"/>
          <p:cNvSpPr/>
          <p:nvPr/>
        </p:nvSpPr>
        <p:spPr>
          <a:xfrm>
            <a:off x="4620101" y="3734340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77"/>
          <p:cNvSpPr/>
          <p:nvPr/>
        </p:nvSpPr>
        <p:spPr>
          <a:xfrm>
            <a:off x="4312300" y="4967031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78"/>
          <p:cNvSpPr/>
          <p:nvPr/>
        </p:nvSpPr>
        <p:spPr>
          <a:xfrm>
            <a:off x="6809855" y="4728796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79"/>
          <p:cNvSpPr/>
          <p:nvPr/>
        </p:nvSpPr>
        <p:spPr>
          <a:xfrm>
            <a:off x="6513819" y="4476346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80"/>
          <p:cNvSpPr/>
          <p:nvPr/>
        </p:nvSpPr>
        <p:spPr>
          <a:xfrm>
            <a:off x="6866004" y="5155525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81"/>
          <p:cNvSpPr/>
          <p:nvPr/>
        </p:nvSpPr>
        <p:spPr>
          <a:xfrm>
            <a:off x="6456929" y="5035209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82"/>
          <p:cNvSpPr/>
          <p:nvPr/>
        </p:nvSpPr>
        <p:spPr>
          <a:xfrm>
            <a:off x="6065482" y="4770516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83"/>
          <p:cNvSpPr/>
          <p:nvPr/>
        </p:nvSpPr>
        <p:spPr>
          <a:xfrm>
            <a:off x="6980725" y="3698320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84"/>
          <p:cNvSpPr/>
          <p:nvPr/>
        </p:nvSpPr>
        <p:spPr>
          <a:xfrm>
            <a:off x="6403206" y="3388117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85"/>
          <p:cNvSpPr/>
          <p:nvPr/>
        </p:nvSpPr>
        <p:spPr>
          <a:xfrm>
            <a:off x="6737667" y="4001788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86"/>
          <p:cNvSpPr/>
          <p:nvPr/>
        </p:nvSpPr>
        <p:spPr>
          <a:xfrm>
            <a:off x="6331018" y="3963011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87"/>
          <p:cNvSpPr/>
          <p:nvPr/>
        </p:nvSpPr>
        <p:spPr>
          <a:xfrm>
            <a:off x="6586665" y="3740910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88"/>
          <p:cNvSpPr/>
          <p:nvPr/>
        </p:nvSpPr>
        <p:spPr>
          <a:xfrm>
            <a:off x="7182836" y="3432233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89"/>
          <p:cNvSpPr/>
          <p:nvPr/>
        </p:nvSpPr>
        <p:spPr>
          <a:xfrm>
            <a:off x="6773761" y="3311917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7042720" y="5302369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1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333800" y="2564904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2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41" name="Овал 40"/>
          <p:cNvSpPr/>
          <p:nvPr/>
        </p:nvSpPr>
        <p:spPr>
          <a:xfrm>
            <a:off x="3815408" y="2996952"/>
            <a:ext cx="1224136" cy="1008112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4" name="Овал 43"/>
          <p:cNvSpPr/>
          <p:nvPr/>
        </p:nvSpPr>
        <p:spPr>
          <a:xfrm>
            <a:off x="5975648" y="3068960"/>
            <a:ext cx="1368152" cy="1152128"/>
          </a:xfrm>
          <a:prstGeom prst="ellipse">
            <a:avLst/>
          </a:prstGeom>
          <a:noFill/>
          <a:ln w="38100">
            <a:solidFill>
              <a:srgbClr val="33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Овал 44"/>
          <p:cNvSpPr/>
          <p:nvPr/>
        </p:nvSpPr>
        <p:spPr>
          <a:xfrm rot="1162304">
            <a:off x="5829393" y="4272405"/>
            <a:ext cx="1368152" cy="1115372"/>
          </a:xfrm>
          <a:prstGeom prst="ellipse">
            <a:avLst/>
          </a:prstGeom>
          <a:noFill/>
          <a:ln w="38100">
            <a:solidFill>
              <a:srgbClr val="EC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6" name="Овал 45"/>
          <p:cNvSpPr/>
          <p:nvPr/>
        </p:nvSpPr>
        <p:spPr>
          <a:xfrm>
            <a:off x="3599384" y="4077072"/>
            <a:ext cx="1296144" cy="1152128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Text Box 4"/>
          <p:cNvSpPr txBox="1">
            <a:spLocks noChangeArrowheads="1"/>
          </p:cNvSpPr>
          <p:nvPr/>
        </p:nvSpPr>
        <p:spPr bwMode="auto">
          <a:xfrm>
            <a:off x="251520" y="3566701"/>
            <a:ext cx="2808312" cy="1446475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2200" dirty="0" smtClean="0">
                <a:latin typeface="Comic Sans MS" pitchFamily="66" charset="0"/>
                <a:cs typeface="Times New Roman" pitchFamily="18" charset="0"/>
              </a:rPr>
              <a:t>Часто приходится сталкиваться с неоднозначностью в выборе</a:t>
            </a:r>
            <a:r>
              <a:rPr lang="en-US" sz="2200" dirty="0" smtClean="0">
                <a:latin typeface="Comic Sans MS" pitchFamily="66" charset="0"/>
                <a:cs typeface="Times New Roman" pitchFamily="18" charset="0"/>
              </a:rPr>
              <a:t> K!</a:t>
            </a:r>
            <a:r>
              <a:rPr lang="ru-RU" sz="2200" dirty="0" smtClean="0">
                <a:latin typeface="Comic Sans MS" pitchFamily="66" charset="0"/>
                <a:cs typeface="Times New Roman" pitchFamily="18" charset="0"/>
              </a:rPr>
              <a:t> </a:t>
            </a:r>
          </a:p>
        </p:txBody>
      </p:sp>
      <p:pic>
        <p:nvPicPr>
          <p:cNvPr id="48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" name="TextBox 48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41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90872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Выбор числа кластеров в </a:t>
            </a:r>
          </a:p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алгоритме </a:t>
            </a:r>
            <a:r>
              <a:rPr lang="en-US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</a:t>
            </a:r>
            <a:endParaRPr lang="en-US" sz="36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06" y="2036748"/>
            <a:ext cx="90011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ru-RU" sz="5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  <a:p>
            <a:pPr marL="514350" indent="-514350"/>
            <a:endParaRPr lang="ru-RU" sz="2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514350" indent="-514350">
              <a:buFont typeface="Wingdings" pitchFamily="2" charset="2"/>
              <a:buChar char="ü"/>
            </a:pPr>
            <a:r>
              <a:rPr lang="ru-RU" sz="26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Метод локтя (</a:t>
            </a:r>
            <a:r>
              <a:rPr lang="en-US" sz="26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Elbow Method</a:t>
            </a:r>
            <a:r>
              <a:rPr lang="ru-RU" sz="26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)</a:t>
            </a:r>
            <a:endParaRPr lang="ru-RU" sz="2600" dirty="0" smtClean="0">
              <a:solidFill>
                <a:srgbClr val="262673"/>
              </a:solidFill>
              <a:latin typeface="Comic Sans MS" pitchFamily="66" charset="0"/>
            </a:endParaRPr>
          </a:p>
        </p:txBody>
      </p:sp>
      <p:sp>
        <p:nvSpPr>
          <p:cNvPr id="61" name="Text Box 7"/>
          <p:cNvSpPr txBox="1">
            <a:spLocks noChangeArrowheads="1"/>
          </p:cNvSpPr>
          <p:nvPr/>
        </p:nvSpPr>
        <p:spPr bwMode="auto">
          <a:xfrm rot="-5400000">
            <a:off x="-1067986" y="3884411"/>
            <a:ext cx="30083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Стоимостная функция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62" name="Прямая соединительная линия 61"/>
          <p:cNvCxnSpPr/>
          <p:nvPr/>
        </p:nvCxnSpPr>
        <p:spPr>
          <a:xfrm rot="5400000">
            <a:off x="1012323" y="5374607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/>
          <p:cNvCxnSpPr/>
          <p:nvPr/>
        </p:nvCxnSpPr>
        <p:spPr>
          <a:xfrm rot="5400000">
            <a:off x="1792431" y="5374607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/>
          <p:nvPr/>
        </p:nvCxnSpPr>
        <p:spPr>
          <a:xfrm rot="5400000">
            <a:off x="1411282" y="5374607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/>
          <p:cNvCxnSpPr/>
          <p:nvPr/>
        </p:nvCxnSpPr>
        <p:spPr>
          <a:xfrm rot="5400000">
            <a:off x="2181789" y="5374607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/>
          <p:cNvCxnSpPr/>
          <p:nvPr/>
        </p:nvCxnSpPr>
        <p:spPr>
          <a:xfrm rot="5400000">
            <a:off x="2592256" y="5374607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/>
          <p:nvPr/>
        </p:nvCxnSpPr>
        <p:spPr>
          <a:xfrm rot="5400000">
            <a:off x="2973877" y="5374607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Прямая со стрелкой 73"/>
          <p:cNvCxnSpPr/>
          <p:nvPr/>
        </p:nvCxnSpPr>
        <p:spPr>
          <a:xfrm rot="16200000" flipV="1">
            <a:off x="-521125" y="4055846"/>
            <a:ext cx="2628000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Прямая со стрелкой 74"/>
          <p:cNvCxnSpPr/>
          <p:nvPr/>
        </p:nvCxnSpPr>
        <p:spPr>
          <a:xfrm>
            <a:off x="792875" y="5368257"/>
            <a:ext cx="3528000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 Box 7"/>
          <p:cNvSpPr txBox="1">
            <a:spLocks noChangeArrowheads="1"/>
          </p:cNvSpPr>
          <p:nvPr/>
        </p:nvSpPr>
        <p:spPr bwMode="auto">
          <a:xfrm>
            <a:off x="935750" y="5472000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3" name="Text Box 7"/>
          <p:cNvSpPr txBox="1">
            <a:spLocks noChangeArrowheads="1"/>
          </p:cNvSpPr>
          <p:nvPr/>
        </p:nvSpPr>
        <p:spPr bwMode="auto">
          <a:xfrm>
            <a:off x="1284282" y="5472000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4" name="Text Box 7"/>
          <p:cNvSpPr txBox="1">
            <a:spLocks noChangeArrowheads="1"/>
          </p:cNvSpPr>
          <p:nvPr/>
        </p:nvSpPr>
        <p:spPr bwMode="auto">
          <a:xfrm>
            <a:off x="1665431" y="5472000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3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5" name="Text Box 7"/>
          <p:cNvSpPr txBox="1">
            <a:spLocks noChangeArrowheads="1"/>
          </p:cNvSpPr>
          <p:nvPr/>
        </p:nvSpPr>
        <p:spPr bwMode="auto">
          <a:xfrm>
            <a:off x="2054789" y="5472000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6" name="Text Box 7"/>
          <p:cNvSpPr txBox="1">
            <a:spLocks noChangeArrowheads="1"/>
          </p:cNvSpPr>
          <p:nvPr/>
        </p:nvSpPr>
        <p:spPr bwMode="auto">
          <a:xfrm>
            <a:off x="2465256" y="5472000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7" name="Text Box 7"/>
          <p:cNvSpPr txBox="1">
            <a:spLocks noChangeArrowheads="1"/>
          </p:cNvSpPr>
          <p:nvPr/>
        </p:nvSpPr>
        <p:spPr bwMode="auto">
          <a:xfrm>
            <a:off x="2846877" y="5472000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6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322" name="Прямая соединительная линия 321"/>
          <p:cNvCxnSpPr/>
          <p:nvPr/>
        </p:nvCxnSpPr>
        <p:spPr>
          <a:xfrm rot="5400000">
            <a:off x="3339622" y="5373202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Прямая соединительная линия 322"/>
          <p:cNvCxnSpPr/>
          <p:nvPr/>
        </p:nvCxnSpPr>
        <p:spPr>
          <a:xfrm rot="5400000">
            <a:off x="3689963" y="5373202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Text Box 7"/>
          <p:cNvSpPr txBox="1">
            <a:spLocks noChangeArrowheads="1"/>
          </p:cNvSpPr>
          <p:nvPr/>
        </p:nvSpPr>
        <p:spPr bwMode="auto">
          <a:xfrm>
            <a:off x="3212622" y="5470402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7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25" name="Text Box 7"/>
          <p:cNvSpPr txBox="1">
            <a:spLocks noChangeArrowheads="1"/>
          </p:cNvSpPr>
          <p:nvPr/>
        </p:nvSpPr>
        <p:spPr bwMode="auto">
          <a:xfrm>
            <a:off x="3562963" y="5470402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8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26" name="Text Box 7"/>
          <p:cNvSpPr txBox="1">
            <a:spLocks noChangeArrowheads="1"/>
          </p:cNvSpPr>
          <p:nvPr/>
        </p:nvSpPr>
        <p:spPr bwMode="auto">
          <a:xfrm>
            <a:off x="1046677" y="5717266"/>
            <a:ext cx="30083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Число кластеров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27" name="Text Box 7"/>
          <p:cNvSpPr txBox="1">
            <a:spLocks noChangeArrowheads="1"/>
          </p:cNvSpPr>
          <p:nvPr/>
        </p:nvSpPr>
        <p:spPr bwMode="auto">
          <a:xfrm rot="-5400000">
            <a:off x="3431611" y="3884411"/>
            <a:ext cx="30083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Стоимостная функция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328" name="Прямая соединительная линия 327"/>
          <p:cNvCxnSpPr/>
          <p:nvPr/>
        </p:nvCxnSpPr>
        <p:spPr>
          <a:xfrm rot="5400000">
            <a:off x="5511920" y="5374607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Прямая соединительная линия 328"/>
          <p:cNvCxnSpPr/>
          <p:nvPr/>
        </p:nvCxnSpPr>
        <p:spPr>
          <a:xfrm rot="5400000">
            <a:off x="6292028" y="5374607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Прямая соединительная линия 329"/>
          <p:cNvCxnSpPr/>
          <p:nvPr/>
        </p:nvCxnSpPr>
        <p:spPr>
          <a:xfrm rot="5400000">
            <a:off x="5910879" y="5374607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1" name="Прямая соединительная линия 330"/>
          <p:cNvCxnSpPr/>
          <p:nvPr/>
        </p:nvCxnSpPr>
        <p:spPr>
          <a:xfrm rot="5400000">
            <a:off x="6681386" y="5374607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2" name="Прямая соединительная линия 331"/>
          <p:cNvCxnSpPr/>
          <p:nvPr/>
        </p:nvCxnSpPr>
        <p:spPr>
          <a:xfrm rot="5400000">
            <a:off x="7091853" y="5374607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3" name="Прямая соединительная линия 332"/>
          <p:cNvCxnSpPr/>
          <p:nvPr/>
        </p:nvCxnSpPr>
        <p:spPr>
          <a:xfrm rot="5400000">
            <a:off x="7473474" y="5374607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4" name="Прямая со стрелкой 333"/>
          <p:cNvCxnSpPr/>
          <p:nvPr/>
        </p:nvCxnSpPr>
        <p:spPr>
          <a:xfrm rot="16200000" flipV="1">
            <a:off x="3978472" y="4055846"/>
            <a:ext cx="2628000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5" name="Прямая со стрелкой 334"/>
          <p:cNvCxnSpPr/>
          <p:nvPr/>
        </p:nvCxnSpPr>
        <p:spPr>
          <a:xfrm>
            <a:off x="5292472" y="5368257"/>
            <a:ext cx="3528000" cy="158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Text Box 7"/>
          <p:cNvSpPr txBox="1">
            <a:spLocks noChangeArrowheads="1"/>
          </p:cNvSpPr>
          <p:nvPr/>
        </p:nvSpPr>
        <p:spPr bwMode="auto">
          <a:xfrm>
            <a:off x="5435347" y="5472000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1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37" name="Text Box 7"/>
          <p:cNvSpPr txBox="1">
            <a:spLocks noChangeArrowheads="1"/>
          </p:cNvSpPr>
          <p:nvPr/>
        </p:nvSpPr>
        <p:spPr bwMode="auto">
          <a:xfrm>
            <a:off x="5783879" y="5472000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2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38" name="Text Box 7"/>
          <p:cNvSpPr txBox="1">
            <a:spLocks noChangeArrowheads="1"/>
          </p:cNvSpPr>
          <p:nvPr/>
        </p:nvSpPr>
        <p:spPr bwMode="auto">
          <a:xfrm>
            <a:off x="6165028" y="5472000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3</a:t>
            </a:r>
            <a:endParaRPr lang="en-US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39" name="Text Box 7"/>
          <p:cNvSpPr txBox="1">
            <a:spLocks noChangeArrowheads="1"/>
          </p:cNvSpPr>
          <p:nvPr/>
        </p:nvSpPr>
        <p:spPr bwMode="auto">
          <a:xfrm>
            <a:off x="6554386" y="5472000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4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40" name="Text Box 7"/>
          <p:cNvSpPr txBox="1">
            <a:spLocks noChangeArrowheads="1"/>
          </p:cNvSpPr>
          <p:nvPr/>
        </p:nvSpPr>
        <p:spPr bwMode="auto">
          <a:xfrm>
            <a:off x="6964853" y="5472000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5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41" name="Text Box 7"/>
          <p:cNvSpPr txBox="1">
            <a:spLocks noChangeArrowheads="1"/>
          </p:cNvSpPr>
          <p:nvPr/>
        </p:nvSpPr>
        <p:spPr bwMode="auto">
          <a:xfrm>
            <a:off x="7346474" y="5472000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6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342" name="Прямая соединительная линия 341"/>
          <p:cNvCxnSpPr/>
          <p:nvPr/>
        </p:nvCxnSpPr>
        <p:spPr>
          <a:xfrm rot="5400000">
            <a:off x="7839219" y="5373202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3" name="Прямая соединительная линия 342"/>
          <p:cNvCxnSpPr/>
          <p:nvPr/>
        </p:nvCxnSpPr>
        <p:spPr>
          <a:xfrm rot="5400000">
            <a:off x="8189560" y="5373202"/>
            <a:ext cx="214312" cy="1588"/>
          </a:xfrm>
          <a:prstGeom prst="line">
            <a:avLst/>
          </a:prstGeom>
          <a:ln w="38100">
            <a:solidFill>
              <a:srgbClr val="3366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Text Box 7"/>
          <p:cNvSpPr txBox="1">
            <a:spLocks noChangeArrowheads="1"/>
          </p:cNvSpPr>
          <p:nvPr/>
        </p:nvSpPr>
        <p:spPr bwMode="auto">
          <a:xfrm>
            <a:off x="7712219" y="5470402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7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45" name="Text Box 7"/>
          <p:cNvSpPr txBox="1">
            <a:spLocks noChangeArrowheads="1"/>
          </p:cNvSpPr>
          <p:nvPr/>
        </p:nvSpPr>
        <p:spPr bwMode="auto">
          <a:xfrm>
            <a:off x="8062560" y="5470402"/>
            <a:ext cx="500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8</a:t>
            </a:r>
            <a:endParaRPr lang="en-US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46" name="Text Box 7"/>
          <p:cNvSpPr txBox="1">
            <a:spLocks noChangeArrowheads="1"/>
          </p:cNvSpPr>
          <p:nvPr/>
        </p:nvSpPr>
        <p:spPr bwMode="auto">
          <a:xfrm>
            <a:off x="5546274" y="5717266"/>
            <a:ext cx="300834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Число кластеров</a:t>
            </a:r>
            <a:endParaRPr lang="en-US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47" name="Oval 75"/>
          <p:cNvSpPr/>
          <p:nvPr/>
        </p:nvSpPr>
        <p:spPr>
          <a:xfrm>
            <a:off x="1043608" y="2996952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Oval 75"/>
          <p:cNvSpPr/>
          <p:nvPr/>
        </p:nvSpPr>
        <p:spPr>
          <a:xfrm>
            <a:off x="1403648" y="4077072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Oval 75"/>
          <p:cNvSpPr/>
          <p:nvPr/>
        </p:nvSpPr>
        <p:spPr>
          <a:xfrm>
            <a:off x="1763688" y="4653136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Oval 75"/>
          <p:cNvSpPr/>
          <p:nvPr/>
        </p:nvSpPr>
        <p:spPr>
          <a:xfrm>
            <a:off x="2267744" y="4824000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Oval 75"/>
          <p:cNvSpPr/>
          <p:nvPr/>
        </p:nvSpPr>
        <p:spPr>
          <a:xfrm>
            <a:off x="2699612" y="4896000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Oval 75"/>
          <p:cNvSpPr/>
          <p:nvPr/>
        </p:nvSpPr>
        <p:spPr>
          <a:xfrm>
            <a:off x="3059832" y="4941168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3" name="Oval 75"/>
          <p:cNvSpPr/>
          <p:nvPr/>
        </p:nvSpPr>
        <p:spPr>
          <a:xfrm>
            <a:off x="3419872" y="4977168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4" name="Oval 75"/>
          <p:cNvSpPr/>
          <p:nvPr/>
        </p:nvSpPr>
        <p:spPr>
          <a:xfrm>
            <a:off x="3779912" y="5013168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8" name="Прямая соединительная линия 357"/>
          <p:cNvCxnSpPr>
            <a:stCxn id="347" idx="5"/>
            <a:endCxn id="348" idx="1"/>
          </p:cNvCxnSpPr>
          <p:nvPr/>
        </p:nvCxnSpPr>
        <p:spPr>
          <a:xfrm>
            <a:off x="1105224" y="3058568"/>
            <a:ext cx="308996" cy="102907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Прямая соединительная линия 359"/>
          <p:cNvCxnSpPr>
            <a:stCxn id="348" idx="5"/>
            <a:endCxn id="349" idx="2"/>
          </p:cNvCxnSpPr>
          <p:nvPr/>
        </p:nvCxnSpPr>
        <p:spPr>
          <a:xfrm>
            <a:off x="1465264" y="4138688"/>
            <a:ext cx="298424" cy="5505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2" name="Прямая соединительная линия 361"/>
          <p:cNvCxnSpPr>
            <a:stCxn id="349" idx="5"/>
            <a:endCxn id="350" idx="2"/>
          </p:cNvCxnSpPr>
          <p:nvPr/>
        </p:nvCxnSpPr>
        <p:spPr>
          <a:xfrm>
            <a:off x="1825304" y="4714752"/>
            <a:ext cx="442440" cy="1453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Прямая соединительная линия 365"/>
          <p:cNvCxnSpPr>
            <a:stCxn id="350" idx="6"/>
            <a:endCxn id="351" idx="2"/>
          </p:cNvCxnSpPr>
          <p:nvPr/>
        </p:nvCxnSpPr>
        <p:spPr>
          <a:xfrm>
            <a:off x="2339932" y="4860094"/>
            <a:ext cx="359680" cy="7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0" name="Прямая соединительная линия 369"/>
          <p:cNvCxnSpPr>
            <a:stCxn id="351" idx="6"/>
            <a:endCxn id="352" idx="2"/>
          </p:cNvCxnSpPr>
          <p:nvPr/>
        </p:nvCxnSpPr>
        <p:spPr>
          <a:xfrm>
            <a:off x="2771800" y="4932094"/>
            <a:ext cx="288032" cy="451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2" name="Прямая соединительная линия 371"/>
          <p:cNvCxnSpPr>
            <a:stCxn id="352" idx="6"/>
            <a:endCxn id="353" idx="2"/>
          </p:cNvCxnSpPr>
          <p:nvPr/>
        </p:nvCxnSpPr>
        <p:spPr>
          <a:xfrm>
            <a:off x="3132020" y="4977262"/>
            <a:ext cx="287852" cy="3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4" name="Прямая соединительная линия 373"/>
          <p:cNvCxnSpPr>
            <a:stCxn id="353" idx="3"/>
            <a:endCxn id="354" idx="3"/>
          </p:cNvCxnSpPr>
          <p:nvPr/>
        </p:nvCxnSpPr>
        <p:spPr>
          <a:xfrm>
            <a:off x="3430444" y="5038784"/>
            <a:ext cx="360040" cy="3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2" name="Text Box 4"/>
          <p:cNvSpPr txBox="1">
            <a:spLocks noChangeArrowheads="1"/>
          </p:cNvSpPr>
          <p:nvPr/>
        </p:nvSpPr>
        <p:spPr bwMode="auto">
          <a:xfrm>
            <a:off x="2411760" y="3356992"/>
            <a:ext cx="1224136" cy="430812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2200" dirty="0" smtClean="0">
                <a:latin typeface="Comic Sans MS" pitchFamily="66" charset="0"/>
                <a:cs typeface="Times New Roman" pitchFamily="18" charset="0"/>
              </a:rPr>
              <a:t>Локоть</a:t>
            </a:r>
          </a:p>
        </p:txBody>
      </p:sp>
      <p:cxnSp>
        <p:nvCxnSpPr>
          <p:cNvPr id="383" name="Прямая со стрелкой 382"/>
          <p:cNvCxnSpPr/>
          <p:nvPr/>
        </p:nvCxnSpPr>
        <p:spPr>
          <a:xfrm flipH="1">
            <a:off x="1907704" y="3933056"/>
            <a:ext cx="864096" cy="658644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7" name="Oval 75"/>
          <p:cNvSpPr/>
          <p:nvPr/>
        </p:nvSpPr>
        <p:spPr>
          <a:xfrm>
            <a:off x="5580112" y="4005064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Oval 75"/>
          <p:cNvSpPr/>
          <p:nvPr/>
        </p:nvSpPr>
        <p:spPr>
          <a:xfrm>
            <a:off x="5939972" y="4365104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9" name="Oval 75"/>
          <p:cNvSpPr/>
          <p:nvPr/>
        </p:nvSpPr>
        <p:spPr>
          <a:xfrm>
            <a:off x="6300012" y="4652964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0" name="Oval 75"/>
          <p:cNvSpPr/>
          <p:nvPr/>
        </p:nvSpPr>
        <p:spPr>
          <a:xfrm>
            <a:off x="6804068" y="4823828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Oval 75"/>
          <p:cNvSpPr/>
          <p:nvPr/>
        </p:nvSpPr>
        <p:spPr>
          <a:xfrm>
            <a:off x="7235936" y="4895828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2" name="Oval 75"/>
          <p:cNvSpPr/>
          <p:nvPr/>
        </p:nvSpPr>
        <p:spPr>
          <a:xfrm>
            <a:off x="7596156" y="4940996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3" name="Oval 75"/>
          <p:cNvSpPr/>
          <p:nvPr/>
        </p:nvSpPr>
        <p:spPr>
          <a:xfrm>
            <a:off x="7956196" y="4976996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4" name="Oval 75"/>
          <p:cNvSpPr/>
          <p:nvPr/>
        </p:nvSpPr>
        <p:spPr>
          <a:xfrm>
            <a:off x="8316236" y="5012996"/>
            <a:ext cx="72188" cy="72188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5" name="Прямая соединительная линия 394"/>
          <p:cNvCxnSpPr>
            <a:endCxn id="388" idx="1"/>
          </p:cNvCxnSpPr>
          <p:nvPr/>
        </p:nvCxnSpPr>
        <p:spPr>
          <a:xfrm>
            <a:off x="5652120" y="4077072"/>
            <a:ext cx="298424" cy="29860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Прямая соединительная линия 395"/>
          <p:cNvCxnSpPr>
            <a:endCxn id="389" idx="1"/>
          </p:cNvCxnSpPr>
          <p:nvPr/>
        </p:nvCxnSpPr>
        <p:spPr>
          <a:xfrm>
            <a:off x="5940152" y="4365104"/>
            <a:ext cx="370432" cy="29843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Прямая соединительная линия 396"/>
          <p:cNvCxnSpPr>
            <a:stCxn id="389" idx="5"/>
            <a:endCxn id="390" idx="2"/>
          </p:cNvCxnSpPr>
          <p:nvPr/>
        </p:nvCxnSpPr>
        <p:spPr>
          <a:xfrm>
            <a:off x="6361628" y="4714580"/>
            <a:ext cx="442440" cy="1453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Прямая соединительная линия 397"/>
          <p:cNvCxnSpPr>
            <a:stCxn id="390" idx="6"/>
            <a:endCxn id="391" idx="2"/>
          </p:cNvCxnSpPr>
          <p:nvPr/>
        </p:nvCxnSpPr>
        <p:spPr>
          <a:xfrm>
            <a:off x="6876256" y="4859922"/>
            <a:ext cx="359680" cy="72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Прямая соединительная линия 398"/>
          <p:cNvCxnSpPr>
            <a:stCxn id="391" idx="6"/>
            <a:endCxn id="392" idx="2"/>
          </p:cNvCxnSpPr>
          <p:nvPr/>
        </p:nvCxnSpPr>
        <p:spPr>
          <a:xfrm>
            <a:off x="7308124" y="4931922"/>
            <a:ext cx="288032" cy="4516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Прямая соединительная линия 399"/>
          <p:cNvCxnSpPr>
            <a:stCxn id="392" idx="6"/>
            <a:endCxn id="393" idx="2"/>
          </p:cNvCxnSpPr>
          <p:nvPr/>
        </p:nvCxnSpPr>
        <p:spPr>
          <a:xfrm>
            <a:off x="7668344" y="4977090"/>
            <a:ext cx="287852" cy="3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Прямая соединительная линия 400"/>
          <p:cNvCxnSpPr>
            <a:stCxn id="393" idx="3"/>
            <a:endCxn id="394" idx="3"/>
          </p:cNvCxnSpPr>
          <p:nvPr/>
        </p:nvCxnSpPr>
        <p:spPr>
          <a:xfrm>
            <a:off x="7966768" y="5038612"/>
            <a:ext cx="360040" cy="36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5" name="Text Box 4"/>
          <p:cNvSpPr txBox="1">
            <a:spLocks noChangeArrowheads="1"/>
          </p:cNvSpPr>
          <p:nvPr/>
        </p:nvSpPr>
        <p:spPr bwMode="auto">
          <a:xfrm>
            <a:off x="6372200" y="3356992"/>
            <a:ext cx="2016224" cy="1107921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sz="2200" dirty="0" smtClean="0">
                <a:latin typeface="Comic Sans MS" pitchFamily="66" charset="0"/>
                <a:cs typeface="Times New Roman" pitchFamily="18" charset="0"/>
              </a:rPr>
              <a:t>Метод локтя применим не всегда!</a:t>
            </a:r>
          </a:p>
        </p:txBody>
      </p:sp>
      <p:pic>
        <p:nvPicPr>
          <p:cNvPr id="88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9" name="TextBox 88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42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92867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Пример №1. Применение алгоритма </a:t>
            </a:r>
          </a:p>
          <a:p>
            <a:pPr algn="ctr"/>
            <a:r>
              <a:rPr lang="en-US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 для бинаризации изображений</a:t>
            </a: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3626" y="2170384"/>
            <a:ext cx="3430274" cy="34302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" descr="C:\Users\M51Va T8600\Desktop\Adaptive PCA Toolbox\TestImages\512x512\1.1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00100" y="2170046"/>
            <a:ext cx="3429025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3"/>
          <p:cNvSpPr txBox="1">
            <a:spLocks noChangeArrowheads="1"/>
          </p:cNvSpPr>
          <p:nvPr/>
        </p:nvSpPr>
        <p:spPr bwMode="auto">
          <a:xfrm>
            <a:off x="785813" y="5672096"/>
            <a:ext cx="38576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Исходное изображение</a:t>
            </a:r>
          </a:p>
        </p:txBody>
      </p:sp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4500589" y="5672096"/>
            <a:ext cx="38576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Бинарное изображение</a:t>
            </a:r>
          </a:p>
        </p:txBody>
      </p:sp>
      <p:pic>
        <p:nvPicPr>
          <p:cNvPr id="15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43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90872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Пример №2. Применение алгоритма </a:t>
            </a:r>
          </a:p>
          <a:p>
            <a:pPr algn="ctr"/>
            <a:r>
              <a:rPr lang="en-US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 для сегментации изображений</a:t>
            </a: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094" y="2143116"/>
            <a:ext cx="2582584" cy="3225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301" y="2143116"/>
            <a:ext cx="2582583" cy="3225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918507" y="2143116"/>
            <a:ext cx="2582583" cy="3225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 Box 3"/>
          <p:cNvSpPr txBox="1">
            <a:spLocks noChangeArrowheads="1"/>
          </p:cNvSpPr>
          <p:nvPr/>
        </p:nvSpPr>
        <p:spPr bwMode="auto">
          <a:xfrm>
            <a:off x="500034" y="5357826"/>
            <a:ext cx="278606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Исходное изображение</a:t>
            </a:r>
          </a:p>
        </p:txBody>
      </p:sp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3143250" y="5357826"/>
            <a:ext cx="278606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Кластеры </a:t>
            </a:r>
            <a:endParaRPr lang="ru-RU" sz="20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algn="ctr"/>
            <a:r>
              <a:rPr lang="ru-RU" sz="2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по яркости</a:t>
            </a:r>
            <a:endParaRPr lang="ru-RU" sz="2000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5857904" y="5357826"/>
            <a:ext cx="278606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Кластеры </a:t>
            </a:r>
            <a:endParaRPr lang="ru-RU" sz="20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algn="ctr"/>
            <a:r>
              <a:rPr lang="ru-RU" sz="20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по цвету</a:t>
            </a:r>
            <a:endParaRPr lang="ru-RU" sz="2000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6" name="Picture 1" descr="Akvelon_logo201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000" b="1" dirty="0" smtClean="0">
                <a:solidFill>
                  <a:srgbClr val="7575D1"/>
                </a:solidFill>
                <a:latin typeface="Comic Sans MS" pitchFamily="66" charset="0"/>
              </a:rPr>
              <a:t>44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92867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Пример №3. Применение алгоритма </a:t>
            </a:r>
            <a:r>
              <a:rPr lang="en-US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 для сжатия цветных изображений(16 кластеров)</a:t>
            </a: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6" name="Прямоугольник 6"/>
          <p:cNvSpPr>
            <a:spLocks noChangeArrowheads="1"/>
          </p:cNvSpPr>
          <p:nvPr/>
        </p:nvSpPr>
        <p:spPr bwMode="auto">
          <a:xfrm>
            <a:off x="500066" y="5572140"/>
            <a:ext cx="81439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2" algn="r"/>
            <a:r>
              <a:rPr lang="ru-RU" sz="1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Пример позаимствован из практических заданий</a:t>
            </a:r>
            <a:r>
              <a:rPr lang="en-US" sz="1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 online-</a:t>
            </a:r>
            <a:r>
              <a:rPr lang="ru-RU" sz="14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курса Э. Н «Машинное обучение», </a:t>
            </a:r>
            <a:r>
              <a:rPr lang="en-US" sz="1400" dirty="0" smtClean="0">
                <a:solidFill>
                  <a:srgbClr val="3366CC"/>
                </a:solidFill>
                <a:latin typeface="Comic Sans MS" pitchFamily="66" charset="0"/>
              </a:rPr>
              <a:t>www.coursera.org/course/ml</a:t>
            </a:r>
            <a:r>
              <a:rPr lang="ru-RU" sz="1400" dirty="0" smtClean="0">
                <a:solidFill>
                  <a:srgbClr val="3366CC"/>
                </a:solidFill>
                <a:latin typeface="Comic Sans MS" pitchFamily="66" charset="0"/>
              </a:rPr>
              <a:t> </a:t>
            </a:r>
            <a:endParaRPr lang="en-US" sz="1400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51908" name="Picture 4" descr="G:\bird_sm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3372" y="2071678"/>
            <a:ext cx="2520000" cy="2520000"/>
          </a:xfrm>
          <a:prstGeom prst="rect">
            <a:avLst/>
          </a:prstGeom>
          <a:noFill/>
        </p:spPr>
      </p:pic>
      <p:pic>
        <p:nvPicPr>
          <p:cNvPr id="251909" name="Picture 5" descr="G:\1.bmp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980958" y="2071678"/>
            <a:ext cx="2520000" cy="2520000"/>
          </a:xfrm>
          <a:prstGeom prst="rect">
            <a:avLst/>
          </a:prstGeom>
          <a:noFill/>
        </p:spPr>
      </p:pic>
      <p:sp>
        <p:nvSpPr>
          <p:cNvPr id="21" name="Text Box 3"/>
          <p:cNvSpPr txBox="1">
            <a:spLocks noChangeArrowheads="1"/>
          </p:cNvSpPr>
          <p:nvPr/>
        </p:nvSpPr>
        <p:spPr bwMode="auto">
          <a:xfrm>
            <a:off x="1285852" y="4640057"/>
            <a:ext cx="3214691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Исходное </a:t>
            </a:r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изображение, размер 128</a:t>
            </a:r>
            <a:r>
              <a:rPr lang="en-US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x128</a:t>
            </a:r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 </a:t>
            </a:r>
          </a:p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128*</a:t>
            </a:r>
            <a:r>
              <a:rPr lang="en-US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128</a:t>
            </a:r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*24 = 393216 бит</a:t>
            </a:r>
            <a:endParaRPr lang="ru-RU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2" name="Text Box 3"/>
          <p:cNvSpPr txBox="1">
            <a:spLocks noChangeArrowheads="1"/>
          </p:cNvSpPr>
          <p:nvPr/>
        </p:nvSpPr>
        <p:spPr bwMode="auto">
          <a:xfrm>
            <a:off x="4429124" y="4643446"/>
            <a:ext cx="3643338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Сжатое изображение, размер 128</a:t>
            </a:r>
            <a:r>
              <a:rPr lang="en-US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x128</a:t>
            </a:r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 сжатие в 6 раз,</a:t>
            </a:r>
          </a:p>
          <a:p>
            <a:pPr algn="ct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16*24 + 128*128*4 = 65</a:t>
            </a:r>
            <a:r>
              <a:rPr lang="en-US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920 </a:t>
            </a:r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бит</a:t>
            </a:r>
            <a:endParaRPr lang="ru-RU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5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2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1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45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-32" y="2052717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63538" indent="-363538">
              <a:buFont typeface="Wingdings" pitchFamily="2" charset="2"/>
              <a:buChar char="ü"/>
            </a:pP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Локализация 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мобильного робота на основе цветовых меток с 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использованием системы технического зрения</a:t>
            </a:r>
          </a:p>
        </p:txBody>
      </p:sp>
      <p:pic>
        <p:nvPicPr>
          <p:cNvPr id="12" name="Picture 10" descr="C:\Users\Vladimir\Desktop\Безымянный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47463" y="2996952"/>
            <a:ext cx="3764897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Прямоугольник 12"/>
          <p:cNvSpPr/>
          <p:nvPr/>
        </p:nvSpPr>
        <p:spPr>
          <a:xfrm>
            <a:off x="504056" y="5770131"/>
            <a:ext cx="846043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500" dirty="0" smtClean="0">
                <a:solidFill>
                  <a:srgbClr val="262673"/>
                </a:solidFill>
                <a:latin typeface="Comic Sans MS" pitchFamily="66" charset="0"/>
              </a:rPr>
              <a:t>https://www.youtube.com/watch?v=OG8yrhfB8dQ</a:t>
            </a:r>
            <a:endParaRPr lang="en-US" sz="1500" dirty="0">
              <a:solidFill>
                <a:srgbClr val="262673"/>
              </a:solidFill>
              <a:latin typeface="Comic Sans MS" pitchFamily="66" charset="0"/>
            </a:endParaRPr>
          </a:p>
        </p:txBody>
      </p:sp>
      <p:pic>
        <p:nvPicPr>
          <p:cNvPr id="14" name="Picture 2" descr="C:\Users\Vladimir\Desktop\Безымянный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83168" y="2996952"/>
            <a:ext cx="2676055" cy="266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0" y="928670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Пример </a:t>
            </a:r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№4. Локализация мобильного робота</a:t>
            </a:r>
            <a:endParaRPr lang="ru-RU" sz="32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0" name="Picture 1" descr="Akvelon_logo201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46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9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2844" y="1845784"/>
            <a:ext cx="87868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6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 основным особенностям алгоритма можно отнести: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Алгоритм является однопараметрическим</a:t>
            </a:r>
          </a:p>
          <a:p>
            <a:pPr marL="1074738" indent="-2619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Требует знания только о количестве кластеров</a:t>
            </a:r>
            <a:endParaRPr lang="ru-RU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812800" indent="-276225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Алгоритм является рандомизированным</a:t>
            </a:r>
          </a:p>
          <a:p>
            <a:pPr marL="1074738" indent="-2619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Зависит от начального приближения</a:t>
            </a:r>
          </a:p>
          <a:p>
            <a:pPr marL="1074738" indent="-2619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Гарантированно завершается, но полученное решение не обязательно будет глобально оптимальным (в смысле критерия наименьшей квадратичной ошибки)</a:t>
            </a:r>
          </a:p>
          <a:p>
            <a:pPr marL="812800" indent="-276225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Алгоритм не учитывает строения самих кластеров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1068157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Алгоритм </a:t>
            </a:r>
            <a:r>
              <a:rPr lang="en-US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K-</a:t>
            </a:r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средних. Резюме </a:t>
            </a:r>
            <a:endParaRPr lang="en-US" sz="36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3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47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942787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Кластеризация на основе алгоритма </a:t>
            </a:r>
          </a:p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сдвига среднего (</a:t>
            </a:r>
            <a:r>
              <a:rPr lang="en-US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Mean Shift</a:t>
            </a:r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)</a:t>
            </a:r>
            <a:endParaRPr lang="en-US" sz="32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00024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Идея алгоритма! Центры кластеров соответствуют пикам распределения данных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2942051" y="2928934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3370679" y="2928910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1941939" y="3857619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2084814" y="3357557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2299126" y="3143244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2451526" y="3000369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4" name="Прямоугольник 23"/>
          <p:cNvSpPr/>
          <p:nvPr/>
        </p:nvSpPr>
        <p:spPr>
          <a:xfrm>
            <a:off x="2584876" y="3357557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2942064" y="3143244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6" name="Прямоугольник 25"/>
          <p:cNvSpPr/>
          <p:nvPr/>
        </p:nvSpPr>
        <p:spPr>
          <a:xfrm>
            <a:off x="3299251" y="3214682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7" name="Прямоугольник 26"/>
          <p:cNvSpPr/>
          <p:nvPr/>
        </p:nvSpPr>
        <p:spPr>
          <a:xfrm>
            <a:off x="4299376" y="3367082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8" name="Прямоугольник 27"/>
          <p:cNvSpPr/>
          <p:nvPr/>
        </p:nvSpPr>
        <p:spPr>
          <a:xfrm>
            <a:off x="4942315" y="3786190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9" name="Прямоугольник 28"/>
          <p:cNvSpPr/>
          <p:nvPr/>
        </p:nvSpPr>
        <p:spPr>
          <a:xfrm>
            <a:off x="5013751" y="4929182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>
            <a:off x="4156501" y="4929182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3799314" y="5714994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2" name="Прямоугольник 31"/>
          <p:cNvSpPr/>
          <p:nvPr/>
        </p:nvSpPr>
        <p:spPr>
          <a:xfrm>
            <a:off x="2442001" y="5429244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3" name="Прямоугольник 32"/>
          <p:cNvSpPr/>
          <p:nvPr/>
        </p:nvSpPr>
        <p:spPr>
          <a:xfrm>
            <a:off x="3156376" y="5072057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4" name="Прямоугольник 33"/>
          <p:cNvSpPr/>
          <p:nvPr/>
        </p:nvSpPr>
        <p:spPr>
          <a:xfrm>
            <a:off x="1941939" y="4714869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5" name="Прямоугольник 34"/>
          <p:cNvSpPr/>
          <p:nvPr/>
        </p:nvSpPr>
        <p:spPr>
          <a:xfrm>
            <a:off x="4370814" y="4071932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6" name="Прямоугольник 35"/>
          <p:cNvSpPr/>
          <p:nvPr/>
        </p:nvSpPr>
        <p:spPr>
          <a:xfrm>
            <a:off x="4156501" y="4357682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7" name="Прямоугольник 36"/>
          <p:cNvSpPr/>
          <p:nvPr/>
        </p:nvSpPr>
        <p:spPr>
          <a:xfrm>
            <a:off x="3799314" y="4571994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>
            <a:off x="3299251" y="4571994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>
            <a:off x="3942189" y="4071932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0" name="Прямоугольник 39"/>
          <p:cNvSpPr/>
          <p:nvPr/>
        </p:nvSpPr>
        <p:spPr>
          <a:xfrm>
            <a:off x="2942064" y="4500557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1" name="Прямоугольник 40"/>
          <p:cNvSpPr/>
          <p:nvPr/>
        </p:nvSpPr>
        <p:spPr>
          <a:xfrm>
            <a:off x="2727751" y="4571994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2" name="Прямоугольник 41"/>
          <p:cNvSpPr/>
          <p:nvPr/>
        </p:nvSpPr>
        <p:spPr>
          <a:xfrm>
            <a:off x="2442001" y="4429119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3" name="Прямоугольник 42"/>
          <p:cNvSpPr/>
          <p:nvPr/>
        </p:nvSpPr>
        <p:spPr>
          <a:xfrm>
            <a:off x="2370564" y="4214807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4" name="Прямоугольник 43"/>
          <p:cNvSpPr/>
          <p:nvPr/>
        </p:nvSpPr>
        <p:spPr>
          <a:xfrm>
            <a:off x="2799189" y="4071932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5" name="Прямоугольник 44"/>
          <p:cNvSpPr/>
          <p:nvPr/>
        </p:nvSpPr>
        <p:spPr>
          <a:xfrm>
            <a:off x="3156376" y="4071932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6" name="Прямоугольник 45"/>
          <p:cNvSpPr/>
          <p:nvPr/>
        </p:nvSpPr>
        <p:spPr>
          <a:xfrm>
            <a:off x="3442126" y="4071932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7" name="Прямоугольник 46"/>
          <p:cNvSpPr/>
          <p:nvPr/>
        </p:nvSpPr>
        <p:spPr>
          <a:xfrm>
            <a:off x="3656439" y="3857619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8" name="Прямоугольник 47"/>
          <p:cNvSpPr/>
          <p:nvPr/>
        </p:nvSpPr>
        <p:spPr>
          <a:xfrm>
            <a:off x="3299251" y="3857619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49" name="Прямоугольник 48"/>
          <p:cNvSpPr/>
          <p:nvPr/>
        </p:nvSpPr>
        <p:spPr>
          <a:xfrm>
            <a:off x="3084939" y="3857619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0" name="Прямоугольник 49"/>
          <p:cNvSpPr/>
          <p:nvPr/>
        </p:nvSpPr>
        <p:spPr>
          <a:xfrm>
            <a:off x="2799189" y="3857619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1" name="Прямоугольник 50"/>
          <p:cNvSpPr/>
          <p:nvPr/>
        </p:nvSpPr>
        <p:spPr>
          <a:xfrm>
            <a:off x="2584876" y="3857619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2" name="Прямоугольник 51"/>
          <p:cNvSpPr/>
          <p:nvPr/>
        </p:nvSpPr>
        <p:spPr>
          <a:xfrm>
            <a:off x="2299126" y="3571869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3" name="Прямоугольник 52"/>
          <p:cNvSpPr/>
          <p:nvPr/>
        </p:nvSpPr>
        <p:spPr>
          <a:xfrm>
            <a:off x="2656314" y="3643307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4" name="Прямоугольник 53"/>
          <p:cNvSpPr/>
          <p:nvPr/>
        </p:nvSpPr>
        <p:spPr>
          <a:xfrm>
            <a:off x="2870626" y="3643307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5" name="Прямоугольник 54"/>
          <p:cNvSpPr/>
          <p:nvPr/>
        </p:nvSpPr>
        <p:spPr>
          <a:xfrm>
            <a:off x="2951589" y="3500432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6" name="Прямоугольник 55"/>
          <p:cNvSpPr/>
          <p:nvPr/>
        </p:nvSpPr>
        <p:spPr>
          <a:xfrm>
            <a:off x="3156376" y="3500432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7" name="Прямоугольник 56"/>
          <p:cNvSpPr/>
          <p:nvPr/>
        </p:nvSpPr>
        <p:spPr>
          <a:xfrm>
            <a:off x="3299251" y="3643307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8" name="Прямоугольник 57"/>
          <p:cNvSpPr/>
          <p:nvPr/>
        </p:nvSpPr>
        <p:spPr>
          <a:xfrm>
            <a:off x="3442126" y="3500432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59" name="Овал 58"/>
          <p:cNvSpPr/>
          <p:nvPr/>
        </p:nvSpPr>
        <p:spPr>
          <a:xfrm>
            <a:off x="2942064" y="4214807"/>
            <a:ext cx="1857375" cy="1857375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0" name="Овал 59"/>
          <p:cNvSpPr/>
          <p:nvPr/>
        </p:nvSpPr>
        <p:spPr>
          <a:xfrm>
            <a:off x="2656314" y="3500432"/>
            <a:ext cx="1857375" cy="1857375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1" name="Овал 60"/>
          <p:cNvSpPr/>
          <p:nvPr/>
        </p:nvSpPr>
        <p:spPr>
          <a:xfrm>
            <a:off x="2084814" y="2857494"/>
            <a:ext cx="1857375" cy="1857375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62" name="Прямоугольник 61"/>
          <p:cNvSpPr/>
          <p:nvPr/>
        </p:nvSpPr>
        <p:spPr>
          <a:xfrm>
            <a:off x="3799314" y="5072057"/>
            <a:ext cx="142875" cy="142875"/>
          </a:xfrm>
          <a:prstGeom prst="rect">
            <a:avLst/>
          </a:prstGeom>
          <a:solidFill>
            <a:srgbClr val="00660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63" name="Прямая соединительная линия 62"/>
          <p:cNvCxnSpPr/>
          <p:nvPr/>
        </p:nvCxnSpPr>
        <p:spPr>
          <a:xfrm rot="16200000" flipH="1">
            <a:off x="3765976" y="5045069"/>
            <a:ext cx="214313" cy="214313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Прямая соединительная линия 63"/>
          <p:cNvCxnSpPr/>
          <p:nvPr/>
        </p:nvCxnSpPr>
        <p:spPr>
          <a:xfrm rot="5400000" flipH="1" flipV="1">
            <a:off x="3765976" y="5045069"/>
            <a:ext cx="214313" cy="214313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Прямая соединительная линия 64"/>
          <p:cNvCxnSpPr/>
          <p:nvPr/>
        </p:nvCxnSpPr>
        <p:spPr>
          <a:xfrm rot="16200000" flipH="1">
            <a:off x="3513563" y="4286245"/>
            <a:ext cx="214313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Прямая соединительная линия 65"/>
          <p:cNvCxnSpPr/>
          <p:nvPr/>
        </p:nvCxnSpPr>
        <p:spPr>
          <a:xfrm rot="5400000" flipH="1" flipV="1">
            <a:off x="3513563" y="4286245"/>
            <a:ext cx="214313" cy="214312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Прямая соединительная линия 66"/>
          <p:cNvCxnSpPr/>
          <p:nvPr/>
        </p:nvCxnSpPr>
        <p:spPr>
          <a:xfrm rot="16200000" flipH="1">
            <a:off x="2902376" y="3676644"/>
            <a:ext cx="214313" cy="214313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Прямая соединительная линия 67"/>
          <p:cNvCxnSpPr/>
          <p:nvPr/>
        </p:nvCxnSpPr>
        <p:spPr>
          <a:xfrm rot="5400000" flipH="1" flipV="1">
            <a:off x="2902376" y="3676644"/>
            <a:ext cx="214313" cy="214313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Прямая со стрелкой 68"/>
          <p:cNvCxnSpPr/>
          <p:nvPr/>
        </p:nvCxnSpPr>
        <p:spPr>
          <a:xfrm rot="16200000" flipV="1">
            <a:off x="3334970" y="4607713"/>
            <a:ext cx="785812" cy="285750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Прямая соединительная линия 69"/>
          <p:cNvCxnSpPr/>
          <p:nvPr/>
        </p:nvCxnSpPr>
        <p:spPr>
          <a:xfrm rot="16200000" flipH="1">
            <a:off x="3013501" y="4143369"/>
            <a:ext cx="214313" cy="214313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Прямая соединительная линия 70"/>
          <p:cNvCxnSpPr/>
          <p:nvPr/>
        </p:nvCxnSpPr>
        <p:spPr>
          <a:xfrm rot="5400000" flipH="1" flipV="1">
            <a:off x="3013501" y="4143369"/>
            <a:ext cx="214313" cy="214313"/>
          </a:xfrm>
          <a:prstGeom prst="line">
            <a:avLst/>
          </a:prstGeom>
          <a:ln w="38100">
            <a:solidFill>
              <a:srgbClr val="EC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Прямая со стрелкой 71"/>
          <p:cNvCxnSpPr/>
          <p:nvPr/>
        </p:nvCxnSpPr>
        <p:spPr>
          <a:xfrm rot="10800000">
            <a:off x="3084939" y="4214807"/>
            <a:ext cx="571500" cy="214312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Прямая со стрелкой 72"/>
          <p:cNvCxnSpPr/>
          <p:nvPr/>
        </p:nvCxnSpPr>
        <p:spPr>
          <a:xfrm rot="16200000" flipV="1">
            <a:off x="2834908" y="3964775"/>
            <a:ext cx="500062" cy="142875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Овал 73"/>
          <p:cNvSpPr/>
          <p:nvPr/>
        </p:nvSpPr>
        <p:spPr>
          <a:xfrm>
            <a:off x="2218164" y="3316282"/>
            <a:ext cx="1857375" cy="1857375"/>
          </a:xfrm>
          <a:prstGeom prst="ellipse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75" name="Прямая со стрелкой 74"/>
          <p:cNvCxnSpPr/>
          <p:nvPr/>
        </p:nvCxnSpPr>
        <p:spPr>
          <a:xfrm rot="10800000">
            <a:off x="4799439" y="5286369"/>
            <a:ext cx="1000125" cy="7143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5942447" y="5000636"/>
            <a:ext cx="189507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Область </a:t>
            </a:r>
          </a:p>
          <a:p>
            <a:pPr algn="ctr"/>
            <a:r>
              <a:rPr lang="ru-RU" sz="2000" dirty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рассмотрения</a:t>
            </a:r>
          </a:p>
        </p:txBody>
      </p:sp>
      <p:cxnSp>
        <p:nvCxnSpPr>
          <p:cNvPr id="77" name="Прямая со стрелкой 76"/>
          <p:cNvCxnSpPr/>
          <p:nvPr/>
        </p:nvCxnSpPr>
        <p:spPr>
          <a:xfrm rot="10800000" flipV="1">
            <a:off x="3799315" y="4572007"/>
            <a:ext cx="2071694" cy="214299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>
            <a:spLocks noChangeArrowheads="1"/>
          </p:cNvSpPr>
          <p:nvPr/>
        </p:nvSpPr>
        <p:spPr bwMode="auto">
          <a:xfrm>
            <a:off x="5871009" y="4143380"/>
            <a:ext cx="193033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Вектор сдвига</a:t>
            </a:r>
          </a:p>
          <a:p>
            <a:pPr algn="ctr"/>
            <a:r>
              <a:rPr lang="ru-RU" sz="2000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среднего</a:t>
            </a:r>
          </a:p>
        </p:txBody>
      </p:sp>
      <p:cxnSp>
        <p:nvCxnSpPr>
          <p:cNvPr id="79" name="Прямая со стрелкой 78"/>
          <p:cNvCxnSpPr/>
          <p:nvPr/>
        </p:nvCxnSpPr>
        <p:spPr>
          <a:xfrm rot="10800000" flipV="1">
            <a:off x="3585005" y="3857628"/>
            <a:ext cx="1928815" cy="57149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5585257" y="3571876"/>
            <a:ext cx="158729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Центр масс</a:t>
            </a:r>
          </a:p>
        </p:txBody>
      </p:sp>
      <p:cxnSp>
        <p:nvCxnSpPr>
          <p:cNvPr id="81" name="Прямая со стрелкой 80"/>
          <p:cNvCxnSpPr/>
          <p:nvPr/>
        </p:nvCxnSpPr>
        <p:spPr>
          <a:xfrm rot="10800000" flipV="1">
            <a:off x="3013501" y="3286124"/>
            <a:ext cx="1571624" cy="50005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>
            <a:spLocks noChangeArrowheads="1"/>
          </p:cNvSpPr>
          <p:nvPr/>
        </p:nvSpPr>
        <p:spPr bwMode="auto">
          <a:xfrm>
            <a:off x="4551972" y="2714620"/>
            <a:ext cx="206979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000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Мода </a:t>
            </a:r>
          </a:p>
          <a:p>
            <a:pPr algn="ctr"/>
            <a:r>
              <a:rPr lang="ru-RU" sz="2000" dirty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распределения</a:t>
            </a:r>
          </a:p>
        </p:txBody>
      </p:sp>
      <p:sp>
        <p:nvSpPr>
          <p:cNvPr id="84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85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" name="TextBox 8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1B1B"/>
                                      </p:to>
                                    </p:animClr>
                                    <p:set>
                                      <p:cBhvr>
                                        <p:cTn id="134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A51B1B"/>
                                      </p:to>
                                    </p:animClr>
                                    <p:set>
                                      <p:cBhvr>
                                        <p:cTn id="137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60" grpId="0" animBg="1"/>
      <p:bldP spid="60" grpId="1" animBg="1"/>
      <p:bldP spid="61" grpId="0" animBg="1"/>
      <p:bldP spid="74" grpId="0" animBg="1"/>
      <p:bldP spid="74" grpId="1" animBg="1"/>
      <p:bldP spid="76" grpId="0"/>
      <p:bldP spid="76" grpId="1"/>
      <p:bldP spid="78" grpId="0"/>
      <p:bldP spid="78" grpId="1"/>
      <p:bldP spid="80" grpId="0"/>
      <p:bldP spid="80" grpId="1"/>
      <p:bldP spid="82" grpId="0"/>
      <p:bldP spid="82" grpId="1"/>
      <p:bldP spid="82" grpId="2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48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942787"/>
            <a:ext cx="9144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Кластеризация на основе алгоритма </a:t>
            </a:r>
          </a:p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сдвига среднего (</a:t>
            </a:r>
            <a:r>
              <a:rPr lang="en-US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Mean Shift</a:t>
            </a:r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)</a:t>
            </a:r>
            <a:endParaRPr lang="en-US" sz="32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00024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Кластер: точки, сдвиг среднего для которых приводит к одной и той же моде распределения</a:t>
            </a:r>
          </a:p>
        </p:txBody>
      </p:sp>
      <p:sp>
        <p:nvSpPr>
          <p:cNvPr id="83" name="Прямоугольник 82"/>
          <p:cNvSpPr/>
          <p:nvPr/>
        </p:nvSpPr>
        <p:spPr>
          <a:xfrm>
            <a:off x="2286002" y="328612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4" name="Прямоугольник 83"/>
          <p:cNvSpPr/>
          <p:nvPr/>
        </p:nvSpPr>
        <p:spPr>
          <a:xfrm>
            <a:off x="3143252" y="371475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5" name="Прямоугольник 84"/>
          <p:cNvSpPr/>
          <p:nvPr/>
        </p:nvSpPr>
        <p:spPr>
          <a:xfrm>
            <a:off x="2143127" y="385762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6" name="Прямоугольник 85"/>
          <p:cNvSpPr/>
          <p:nvPr/>
        </p:nvSpPr>
        <p:spPr>
          <a:xfrm>
            <a:off x="2286002" y="414337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7" name="Прямоугольник 86"/>
          <p:cNvSpPr/>
          <p:nvPr/>
        </p:nvSpPr>
        <p:spPr>
          <a:xfrm>
            <a:off x="2357440" y="442912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8" name="Прямоугольник 87"/>
          <p:cNvSpPr/>
          <p:nvPr/>
        </p:nvSpPr>
        <p:spPr>
          <a:xfrm>
            <a:off x="2428877" y="392906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89" name="Прямоугольник 88"/>
          <p:cNvSpPr/>
          <p:nvPr/>
        </p:nvSpPr>
        <p:spPr>
          <a:xfrm>
            <a:off x="2571752" y="371475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0" name="Прямоугольник 89"/>
          <p:cNvSpPr/>
          <p:nvPr/>
        </p:nvSpPr>
        <p:spPr>
          <a:xfrm>
            <a:off x="2714627" y="357187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1" name="Прямоугольник 90"/>
          <p:cNvSpPr/>
          <p:nvPr/>
        </p:nvSpPr>
        <p:spPr>
          <a:xfrm>
            <a:off x="2857502" y="385762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2" name="Прямоугольник 91"/>
          <p:cNvSpPr/>
          <p:nvPr/>
        </p:nvSpPr>
        <p:spPr>
          <a:xfrm>
            <a:off x="3000377" y="385762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3" name="Прямоугольник 92"/>
          <p:cNvSpPr/>
          <p:nvPr/>
        </p:nvSpPr>
        <p:spPr>
          <a:xfrm>
            <a:off x="3286127" y="392906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4" name="Прямоугольник 93"/>
          <p:cNvSpPr/>
          <p:nvPr/>
        </p:nvSpPr>
        <p:spPr>
          <a:xfrm>
            <a:off x="3429002" y="400050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5" name="Прямоугольник 94"/>
          <p:cNvSpPr/>
          <p:nvPr/>
        </p:nvSpPr>
        <p:spPr>
          <a:xfrm>
            <a:off x="3500440" y="414337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6" name="Прямоугольник 95"/>
          <p:cNvSpPr/>
          <p:nvPr/>
        </p:nvSpPr>
        <p:spPr>
          <a:xfrm>
            <a:off x="4071940" y="507206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8" name="Прямоугольник 97"/>
          <p:cNvSpPr/>
          <p:nvPr/>
        </p:nvSpPr>
        <p:spPr>
          <a:xfrm>
            <a:off x="4214815" y="5500689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99" name="Прямоугольник 98"/>
          <p:cNvSpPr/>
          <p:nvPr/>
        </p:nvSpPr>
        <p:spPr>
          <a:xfrm>
            <a:off x="3286127" y="5786439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0" name="Прямоугольник 99"/>
          <p:cNvSpPr/>
          <p:nvPr/>
        </p:nvSpPr>
        <p:spPr>
          <a:xfrm>
            <a:off x="2500315" y="564356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1" name="Прямоугольник 100"/>
          <p:cNvSpPr/>
          <p:nvPr/>
        </p:nvSpPr>
        <p:spPr>
          <a:xfrm>
            <a:off x="3214690" y="528637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2" name="Прямоугольник 101"/>
          <p:cNvSpPr/>
          <p:nvPr/>
        </p:nvSpPr>
        <p:spPr>
          <a:xfrm>
            <a:off x="2000252" y="528637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3" name="Прямоугольник 102"/>
          <p:cNvSpPr/>
          <p:nvPr/>
        </p:nvSpPr>
        <p:spPr>
          <a:xfrm>
            <a:off x="3929065" y="442912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4" name="Прямоугольник 103"/>
          <p:cNvSpPr/>
          <p:nvPr/>
        </p:nvSpPr>
        <p:spPr>
          <a:xfrm>
            <a:off x="3929065" y="471487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5" name="Прямоугольник 104"/>
          <p:cNvSpPr/>
          <p:nvPr/>
        </p:nvSpPr>
        <p:spPr>
          <a:xfrm>
            <a:off x="3714752" y="507206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6" name="Прямоугольник 105"/>
          <p:cNvSpPr/>
          <p:nvPr/>
        </p:nvSpPr>
        <p:spPr>
          <a:xfrm>
            <a:off x="3357565" y="485775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7" name="Прямоугольник 106"/>
          <p:cNvSpPr/>
          <p:nvPr/>
        </p:nvSpPr>
        <p:spPr>
          <a:xfrm>
            <a:off x="3571877" y="4643439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8" name="Прямоугольник 107"/>
          <p:cNvSpPr/>
          <p:nvPr/>
        </p:nvSpPr>
        <p:spPr>
          <a:xfrm>
            <a:off x="3000377" y="485775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09" name="Прямоугольник 108"/>
          <p:cNvSpPr/>
          <p:nvPr/>
        </p:nvSpPr>
        <p:spPr>
          <a:xfrm>
            <a:off x="2786065" y="514350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0" name="Прямоугольник 109"/>
          <p:cNvSpPr/>
          <p:nvPr/>
        </p:nvSpPr>
        <p:spPr>
          <a:xfrm>
            <a:off x="2500315" y="500062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1" name="Прямоугольник 110"/>
          <p:cNvSpPr/>
          <p:nvPr/>
        </p:nvSpPr>
        <p:spPr>
          <a:xfrm>
            <a:off x="2428877" y="478631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2" name="Прямоугольник 111"/>
          <p:cNvSpPr/>
          <p:nvPr/>
        </p:nvSpPr>
        <p:spPr>
          <a:xfrm>
            <a:off x="2857502" y="442912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3" name="Прямоугольник 112"/>
          <p:cNvSpPr/>
          <p:nvPr/>
        </p:nvSpPr>
        <p:spPr>
          <a:xfrm>
            <a:off x="3071815" y="4643439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4" name="Прямоугольник 113"/>
          <p:cNvSpPr/>
          <p:nvPr/>
        </p:nvSpPr>
        <p:spPr>
          <a:xfrm>
            <a:off x="3357565" y="450056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5" name="Прямоугольник 114"/>
          <p:cNvSpPr/>
          <p:nvPr/>
        </p:nvSpPr>
        <p:spPr>
          <a:xfrm>
            <a:off x="3571877" y="428625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6" name="Прямоугольник 115"/>
          <p:cNvSpPr/>
          <p:nvPr/>
        </p:nvSpPr>
        <p:spPr>
          <a:xfrm>
            <a:off x="3357565" y="428625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7" name="Прямоугольник 116"/>
          <p:cNvSpPr/>
          <p:nvPr/>
        </p:nvSpPr>
        <p:spPr>
          <a:xfrm>
            <a:off x="3143252" y="442912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8" name="Прямоугольник 117"/>
          <p:cNvSpPr/>
          <p:nvPr/>
        </p:nvSpPr>
        <p:spPr>
          <a:xfrm>
            <a:off x="2928940" y="421481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19" name="Прямоугольник 118"/>
          <p:cNvSpPr/>
          <p:nvPr/>
        </p:nvSpPr>
        <p:spPr>
          <a:xfrm>
            <a:off x="3000377" y="4357689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0" name="Прямоугольник 119"/>
          <p:cNvSpPr/>
          <p:nvPr/>
        </p:nvSpPr>
        <p:spPr>
          <a:xfrm>
            <a:off x="2786065" y="400050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1" name="Прямоугольник 120"/>
          <p:cNvSpPr/>
          <p:nvPr/>
        </p:nvSpPr>
        <p:spPr>
          <a:xfrm>
            <a:off x="2786065" y="421481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2" name="Прямоугольник 121"/>
          <p:cNvSpPr/>
          <p:nvPr/>
        </p:nvSpPr>
        <p:spPr>
          <a:xfrm>
            <a:off x="3143252" y="421481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3" name="Прямоугольник 122"/>
          <p:cNvSpPr/>
          <p:nvPr/>
        </p:nvSpPr>
        <p:spPr>
          <a:xfrm>
            <a:off x="2928940" y="4071939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4" name="Прямоугольник 123"/>
          <p:cNvSpPr/>
          <p:nvPr/>
        </p:nvSpPr>
        <p:spPr>
          <a:xfrm>
            <a:off x="3071815" y="400050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5" name="Прямоугольник 124"/>
          <p:cNvSpPr/>
          <p:nvPr/>
        </p:nvSpPr>
        <p:spPr>
          <a:xfrm>
            <a:off x="3286127" y="421481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6" name="Прямоугольник 125"/>
          <p:cNvSpPr/>
          <p:nvPr/>
        </p:nvSpPr>
        <p:spPr>
          <a:xfrm>
            <a:off x="3286127" y="4071939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7" name="Прямоугольник 126"/>
          <p:cNvSpPr/>
          <p:nvPr/>
        </p:nvSpPr>
        <p:spPr>
          <a:xfrm>
            <a:off x="3714752" y="542925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8" name="Прямоугольник 127"/>
          <p:cNvSpPr/>
          <p:nvPr/>
        </p:nvSpPr>
        <p:spPr>
          <a:xfrm>
            <a:off x="4286252" y="3786189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29" name="Прямоугольник 128"/>
          <p:cNvSpPr/>
          <p:nvPr/>
        </p:nvSpPr>
        <p:spPr>
          <a:xfrm>
            <a:off x="4000502" y="371475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0" name="Прямоугольник 129"/>
          <p:cNvSpPr/>
          <p:nvPr/>
        </p:nvSpPr>
        <p:spPr>
          <a:xfrm>
            <a:off x="3714752" y="392906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1" name="Прямоугольник 130"/>
          <p:cNvSpPr/>
          <p:nvPr/>
        </p:nvSpPr>
        <p:spPr>
          <a:xfrm>
            <a:off x="2928940" y="342900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2" name="Прямоугольник 131"/>
          <p:cNvSpPr/>
          <p:nvPr/>
        </p:nvSpPr>
        <p:spPr>
          <a:xfrm>
            <a:off x="3643315" y="357187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3" name="Прямоугольник 132"/>
          <p:cNvSpPr/>
          <p:nvPr/>
        </p:nvSpPr>
        <p:spPr>
          <a:xfrm>
            <a:off x="4143377" y="335756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4" name="Прямоугольник 133"/>
          <p:cNvSpPr/>
          <p:nvPr/>
        </p:nvSpPr>
        <p:spPr>
          <a:xfrm>
            <a:off x="3429002" y="342900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5" name="Прямоугольник 134"/>
          <p:cNvSpPr/>
          <p:nvPr/>
        </p:nvSpPr>
        <p:spPr>
          <a:xfrm>
            <a:off x="3214690" y="314325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6" name="Прямоугольник 135"/>
          <p:cNvSpPr/>
          <p:nvPr/>
        </p:nvSpPr>
        <p:spPr>
          <a:xfrm>
            <a:off x="4000502" y="4071939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7" name="Прямоугольник 136"/>
          <p:cNvSpPr/>
          <p:nvPr/>
        </p:nvSpPr>
        <p:spPr>
          <a:xfrm>
            <a:off x="3714752" y="3214689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8" name="Прямоугольник 137"/>
          <p:cNvSpPr/>
          <p:nvPr/>
        </p:nvSpPr>
        <p:spPr>
          <a:xfrm>
            <a:off x="2714627" y="3214689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39" name="Прямоугольник 138"/>
          <p:cNvSpPr/>
          <p:nvPr/>
        </p:nvSpPr>
        <p:spPr>
          <a:xfrm>
            <a:off x="3500440" y="2928939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0" name="Прямоугольник 139"/>
          <p:cNvSpPr/>
          <p:nvPr/>
        </p:nvSpPr>
        <p:spPr>
          <a:xfrm>
            <a:off x="5072065" y="342900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1" name="Прямоугольник 140"/>
          <p:cNvSpPr/>
          <p:nvPr/>
        </p:nvSpPr>
        <p:spPr>
          <a:xfrm>
            <a:off x="5929315" y="3786189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2" name="Прямоугольник 141"/>
          <p:cNvSpPr/>
          <p:nvPr/>
        </p:nvSpPr>
        <p:spPr>
          <a:xfrm>
            <a:off x="4929190" y="392906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3" name="Прямоугольник 142"/>
          <p:cNvSpPr/>
          <p:nvPr/>
        </p:nvSpPr>
        <p:spPr>
          <a:xfrm>
            <a:off x="5000627" y="421481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4" name="Прямоугольник 143"/>
          <p:cNvSpPr/>
          <p:nvPr/>
        </p:nvSpPr>
        <p:spPr>
          <a:xfrm>
            <a:off x="5214940" y="450056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5" name="Прямоугольник 144"/>
          <p:cNvSpPr/>
          <p:nvPr/>
        </p:nvSpPr>
        <p:spPr>
          <a:xfrm>
            <a:off x="5286377" y="414337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6" name="Прямоугольник 145"/>
          <p:cNvSpPr/>
          <p:nvPr/>
        </p:nvSpPr>
        <p:spPr>
          <a:xfrm>
            <a:off x="5357815" y="3786189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7" name="Прямоугольник 146"/>
          <p:cNvSpPr/>
          <p:nvPr/>
        </p:nvSpPr>
        <p:spPr>
          <a:xfrm>
            <a:off x="5500690" y="364331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8" name="Прямоугольник 147"/>
          <p:cNvSpPr/>
          <p:nvPr/>
        </p:nvSpPr>
        <p:spPr>
          <a:xfrm>
            <a:off x="5643565" y="392906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49" name="Прямоугольник 148"/>
          <p:cNvSpPr/>
          <p:nvPr/>
        </p:nvSpPr>
        <p:spPr>
          <a:xfrm>
            <a:off x="5786440" y="392906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0" name="Прямоугольник 149"/>
          <p:cNvSpPr/>
          <p:nvPr/>
        </p:nvSpPr>
        <p:spPr>
          <a:xfrm>
            <a:off x="6072190" y="400050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1" name="Прямоугольник 150"/>
          <p:cNvSpPr/>
          <p:nvPr/>
        </p:nvSpPr>
        <p:spPr>
          <a:xfrm>
            <a:off x="6215065" y="4071939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2" name="Прямоугольник 151"/>
          <p:cNvSpPr/>
          <p:nvPr/>
        </p:nvSpPr>
        <p:spPr>
          <a:xfrm>
            <a:off x="6286502" y="421481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3" name="Прямоугольник 152"/>
          <p:cNvSpPr/>
          <p:nvPr/>
        </p:nvSpPr>
        <p:spPr>
          <a:xfrm>
            <a:off x="6858002" y="514350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4" name="Прямоугольник 153"/>
          <p:cNvSpPr/>
          <p:nvPr/>
        </p:nvSpPr>
        <p:spPr>
          <a:xfrm>
            <a:off x="7000877" y="557212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5" name="Прямоугольник 154"/>
          <p:cNvSpPr/>
          <p:nvPr/>
        </p:nvSpPr>
        <p:spPr>
          <a:xfrm>
            <a:off x="6072190" y="585787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6" name="Прямоугольник 155"/>
          <p:cNvSpPr/>
          <p:nvPr/>
        </p:nvSpPr>
        <p:spPr>
          <a:xfrm>
            <a:off x="5286377" y="571500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7" name="Прямоугольник 156"/>
          <p:cNvSpPr/>
          <p:nvPr/>
        </p:nvSpPr>
        <p:spPr>
          <a:xfrm>
            <a:off x="6000752" y="535781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8" name="Прямоугольник 157"/>
          <p:cNvSpPr/>
          <p:nvPr/>
        </p:nvSpPr>
        <p:spPr>
          <a:xfrm>
            <a:off x="5000627" y="528637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59" name="Прямоугольник 158"/>
          <p:cNvSpPr/>
          <p:nvPr/>
        </p:nvSpPr>
        <p:spPr>
          <a:xfrm>
            <a:off x="6786565" y="450056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0" name="Прямоугольник 159"/>
          <p:cNvSpPr/>
          <p:nvPr/>
        </p:nvSpPr>
        <p:spPr>
          <a:xfrm>
            <a:off x="6715127" y="478631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1" name="Прямоугольник 160"/>
          <p:cNvSpPr/>
          <p:nvPr/>
        </p:nvSpPr>
        <p:spPr>
          <a:xfrm>
            <a:off x="6500815" y="514350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2" name="Прямоугольник 161"/>
          <p:cNvSpPr/>
          <p:nvPr/>
        </p:nvSpPr>
        <p:spPr>
          <a:xfrm>
            <a:off x="6143627" y="4929189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3" name="Прямоугольник 162"/>
          <p:cNvSpPr/>
          <p:nvPr/>
        </p:nvSpPr>
        <p:spPr>
          <a:xfrm>
            <a:off x="6429377" y="471487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4" name="Прямоугольник 163"/>
          <p:cNvSpPr/>
          <p:nvPr/>
        </p:nvSpPr>
        <p:spPr>
          <a:xfrm>
            <a:off x="5786440" y="4929189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5" name="Прямоугольник 164"/>
          <p:cNvSpPr/>
          <p:nvPr/>
        </p:nvSpPr>
        <p:spPr>
          <a:xfrm>
            <a:off x="5572127" y="5214939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6" name="Прямоугольник 165"/>
          <p:cNvSpPr/>
          <p:nvPr/>
        </p:nvSpPr>
        <p:spPr>
          <a:xfrm>
            <a:off x="5286377" y="507206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7" name="Прямоугольник 166"/>
          <p:cNvSpPr/>
          <p:nvPr/>
        </p:nvSpPr>
        <p:spPr>
          <a:xfrm>
            <a:off x="5214940" y="485775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8" name="Прямоугольник 167"/>
          <p:cNvSpPr/>
          <p:nvPr/>
        </p:nvSpPr>
        <p:spPr>
          <a:xfrm>
            <a:off x="5572127" y="457200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69" name="Прямоугольник 168"/>
          <p:cNvSpPr/>
          <p:nvPr/>
        </p:nvSpPr>
        <p:spPr>
          <a:xfrm>
            <a:off x="5786440" y="471487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0" name="Прямоугольник 169"/>
          <p:cNvSpPr/>
          <p:nvPr/>
        </p:nvSpPr>
        <p:spPr>
          <a:xfrm>
            <a:off x="6143627" y="457200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1" name="Прямоугольник 170"/>
          <p:cNvSpPr/>
          <p:nvPr/>
        </p:nvSpPr>
        <p:spPr>
          <a:xfrm>
            <a:off x="6429377" y="442912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2" name="Прямоугольник 171"/>
          <p:cNvSpPr/>
          <p:nvPr/>
        </p:nvSpPr>
        <p:spPr>
          <a:xfrm>
            <a:off x="6143627" y="4357689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3" name="Прямоугольник 172"/>
          <p:cNvSpPr/>
          <p:nvPr/>
        </p:nvSpPr>
        <p:spPr>
          <a:xfrm>
            <a:off x="6000752" y="4643439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4" name="Прямоугольник 173"/>
          <p:cNvSpPr/>
          <p:nvPr/>
        </p:nvSpPr>
        <p:spPr>
          <a:xfrm>
            <a:off x="5715002" y="428625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5" name="Прямоугольник 174"/>
          <p:cNvSpPr/>
          <p:nvPr/>
        </p:nvSpPr>
        <p:spPr>
          <a:xfrm>
            <a:off x="5786440" y="442912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6" name="Прямоугольник 175"/>
          <p:cNvSpPr/>
          <p:nvPr/>
        </p:nvSpPr>
        <p:spPr>
          <a:xfrm>
            <a:off x="5500690" y="4071939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7" name="Прямоугольник 176"/>
          <p:cNvSpPr/>
          <p:nvPr/>
        </p:nvSpPr>
        <p:spPr>
          <a:xfrm>
            <a:off x="5572127" y="428625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8" name="Прямоугольник 177"/>
          <p:cNvSpPr/>
          <p:nvPr/>
        </p:nvSpPr>
        <p:spPr>
          <a:xfrm>
            <a:off x="5857877" y="421481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79" name="Прямоугольник 178"/>
          <p:cNvSpPr/>
          <p:nvPr/>
        </p:nvSpPr>
        <p:spPr>
          <a:xfrm>
            <a:off x="5715002" y="414337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0" name="Прямоугольник 179"/>
          <p:cNvSpPr/>
          <p:nvPr/>
        </p:nvSpPr>
        <p:spPr>
          <a:xfrm>
            <a:off x="5857877" y="4071939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1" name="Прямоугольник 180"/>
          <p:cNvSpPr/>
          <p:nvPr/>
        </p:nvSpPr>
        <p:spPr>
          <a:xfrm>
            <a:off x="6072190" y="428625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2" name="Прямоугольник 181"/>
          <p:cNvSpPr/>
          <p:nvPr/>
        </p:nvSpPr>
        <p:spPr>
          <a:xfrm>
            <a:off x="6143627" y="421481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3" name="Прямоугольник 182"/>
          <p:cNvSpPr/>
          <p:nvPr/>
        </p:nvSpPr>
        <p:spPr>
          <a:xfrm>
            <a:off x="6500815" y="5500689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4" name="Прямоугольник 183"/>
          <p:cNvSpPr/>
          <p:nvPr/>
        </p:nvSpPr>
        <p:spPr>
          <a:xfrm>
            <a:off x="7000877" y="385762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5" name="Прямоугольник 184"/>
          <p:cNvSpPr/>
          <p:nvPr/>
        </p:nvSpPr>
        <p:spPr>
          <a:xfrm>
            <a:off x="6715127" y="3786189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6" name="Прямоугольник 185"/>
          <p:cNvSpPr/>
          <p:nvPr/>
        </p:nvSpPr>
        <p:spPr>
          <a:xfrm>
            <a:off x="6500815" y="400050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7" name="Прямоугольник 186"/>
          <p:cNvSpPr/>
          <p:nvPr/>
        </p:nvSpPr>
        <p:spPr>
          <a:xfrm>
            <a:off x="5715002" y="3500439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8" name="Прямоугольник 187"/>
          <p:cNvSpPr/>
          <p:nvPr/>
        </p:nvSpPr>
        <p:spPr>
          <a:xfrm>
            <a:off x="6429377" y="364331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89" name="Прямоугольник 188"/>
          <p:cNvSpPr/>
          <p:nvPr/>
        </p:nvSpPr>
        <p:spPr>
          <a:xfrm>
            <a:off x="6858002" y="3429001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0" name="Прямоугольник 189"/>
          <p:cNvSpPr/>
          <p:nvPr/>
        </p:nvSpPr>
        <p:spPr>
          <a:xfrm>
            <a:off x="6215065" y="3500439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1" name="Прямоугольник 190"/>
          <p:cNvSpPr/>
          <p:nvPr/>
        </p:nvSpPr>
        <p:spPr>
          <a:xfrm>
            <a:off x="6000752" y="328612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2" name="Прямоугольник 191"/>
          <p:cNvSpPr/>
          <p:nvPr/>
        </p:nvSpPr>
        <p:spPr>
          <a:xfrm>
            <a:off x="6858002" y="4143376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3" name="Прямоугольник 192"/>
          <p:cNvSpPr/>
          <p:nvPr/>
        </p:nvSpPr>
        <p:spPr>
          <a:xfrm>
            <a:off x="6500815" y="335756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4" name="Прямоугольник 193"/>
          <p:cNvSpPr/>
          <p:nvPr/>
        </p:nvSpPr>
        <p:spPr>
          <a:xfrm>
            <a:off x="5500690" y="3214689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5" name="Прямоугольник 194"/>
          <p:cNvSpPr/>
          <p:nvPr/>
        </p:nvSpPr>
        <p:spPr>
          <a:xfrm>
            <a:off x="6286502" y="3071814"/>
            <a:ext cx="117362" cy="117362"/>
          </a:xfrm>
          <a:prstGeom prst="rect">
            <a:avLst/>
          </a:prstGeom>
          <a:solidFill>
            <a:srgbClr val="FFC000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6" name="Овал 195"/>
          <p:cNvSpPr/>
          <p:nvPr/>
        </p:nvSpPr>
        <p:spPr>
          <a:xfrm>
            <a:off x="2094637" y="2786058"/>
            <a:ext cx="2405925" cy="328614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197" name="Овал 196"/>
          <p:cNvSpPr/>
          <p:nvPr/>
        </p:nvSpPr>
        <p:spPr>
          <a:xfrm>
            <a:off x="4857752" y="2786058"/>
            <a:ext cx="2405925" cy="3286141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/>
          </a:p>
        </p:txBody>
      </p:sp>
      <p:cxnSp>
        <p:nvCxnSpPr>
          <p:cNvPr id="198" name="Прямая со стрелкой 197"/>
          <p:cNvCxnSpPr/>
          <p:nvPr/>
        </p:nvCxnSpPr>
        <p:spPr>
          <a:xfrm rot="5400000">
            <a:off x="7251725" y="4035429"/>
            <a:ext cx="569911" cy="357185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TextBox 198"/>
          <p:cNvSpPr txBox="1">
            <a:spLocks noChangeArrowheads="1"/>
          </p:cNvSpPr>
          <p:nvPr/>
        </p:nvSpPr>
        <p:spPr bwMode="auto">
          <a:xfrm>
            <a:off x="7328277" y="3071810"/>
            <a:ext cx="1244251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200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Второй </a:t>
            </a:r>
            <a:endParaRPr lang="ru-RU" sz="22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algn="ctr"/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кластер</a:t>
            </a:r>
            <a:endParaRPr lang="ru-RU" sz="2200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00" name="Прямая со стрелкой 199"/>
          <p:cNvCxnSpPr/>
          <p:nvPr/>
        </p:nvCxnSpPr>
        <p:spPr>
          <a:xfrm>
            <a:off x="1500166" y="3929066"/>
            <a:ext cx="500061" cy="490535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TextBox 200"/>
          <p:cNvSpPr txBox="1">
            <a:spLocks noChangeArrowheads="1"/>
          </p:cNvSpPr>
          <p:nvPr/>
        </p:nvSpPr>
        <p:spPr bwMode="auto">
          <a:xfrm>
            <a:off x="571472" y="3143248"/>
            <a:ext cx="137569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200" dirty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Первый </a:t>
            </a:r>
            <a:endParaRPr lang="ru-RU" sz="22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algn="ctr"/>
            <a:r>
              <a:rPr lang="ru-RU" sz="22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кластер</a:t>
            </a:r>
            <a:endParaRPr lang="ru-RU" sz="2200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202" name="Скругленная соединительная линия 159"/>
          <p:cNvCxnSpPr>
            <a:stCxn id="100" idx="0"/>
            <a:endCxn id="119" idx="2"/>
          </p:cNvCxnSpPr>
          <p:nvPr/>
        </p:nvCxnSpPr>
        <p:spPr>
          <a:xfrm rot="5400000" flipH="1" flipV="1">
            <a:off x="2224771" y="4809277"/>
            <a:ext cx="1168513" cy="500062"/>
          </a:xfrm>
          <a:prstGeom prst="curvedConnector3">
            <a:avLst>
              <a:gd name="adj1" fmla="val 50000"/>
            </a:avLst>
          </a:prstGeom>
          <a:ln w="38100">
            <a:solidFill>
              <a:srgbClr val="00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3" name="Скругленная соединительная линия 159"/>
          <p:cNvCxnSpPr/>
          <p:nvPr/>
        </p:nvCxnSpPr>
        <p:spPr>
          <a:xfrm rot="16200000" flipV="1">
            <a:off x="2714626" y="5214936"/>
            <a:ext cx="1214430" cy="71449"/>
          </a:xfrm>
          <a:prstGeom prst="curvedConnector3">
            <a:avLst>
              <a:gd name="adj1" fmla="val 50000"/>
            </a:avLst>
          </a:prstGeom>
          <a:ln w="38100">
            <a:solidFill>
              <a:srgbClr val="00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4" name="Скругленная соединительная линия 159"/>
          <p:cNvCxnSpPr>
            <a:stCxn id="98" idx="0"/>
            <a:endCxn id="117" idx="3"/>
          </p:cNvCxnSpPr>
          <p:nvPr/>
        </p:nvCxnSpPr>
        <p:spPr>
          <a:xfrm rot="16200000" flipV="1">
            <a:off x="3260614" y="4487807"/>
            <a:ext cx="1012882" cy="1012882"/>
          </a:xfrm>
          <a:prstGeom prst="curvedConnector2">
            <a:avLst/>
          </a:prstGeom>
          <a:ln w="38100">
            <a:solidFill>
              <a:srgbClr val="00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Скругленная соединительная линия 159"/>
          <p:cNvCxnSpPr>
            <a:stCxn id="128" idx="1"/>
            <a:endCxn id="116" idx="3"/>
          </p:cNvCxnSpPr>
          <p:nvPr/>
        </p:nvCxnSpPr>
        <p:spPr>
          <a:xfrm rot="10800000" flipV="1">
            <a:off x="3474928" y="3844870"/>
            <a:ext cx="811325" cy="500062"/>
          </a:xfrm>
          <a:prstGeom prst="curvedConnector3">
            <a:avLst>
              <a:gd name="adj1" fmla="val 50000"/>
            </a:avLst>
          </a:prstGeom>
          <a:ln w="38100">
            <a:solidFill>
              <a:srgbClr val="00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Скругленная соединительная линия 159"/>
          <p:cNvCxnSpPr>
            <a:stCxn id="139" idx="2"/>
          </p:cNvCxnSpPr>
          <p:nvPr/>
        </p:nvCxnSpPr>
        <p:spPr>
          <a:xfrm rot="5400000">
            <a:off x="2838368" y="3494060"/>
            <a:ext cx="1168512" cy="272995"/>
          </a:xfrm>
          <a:prstGeom prst="curvedConnector3">
            <a:avLst>
              <a:gd name="adj1" fmla="val 50000"/>
            </a:avLst>
          </a:prstGeom>
          <a:ln w="38100">
            <a:solidFill>
              <a:srgbClr val="00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Скругленная соединительная линия 159"/>
          <p:cNvCxnSpPr>
            <a:stCxn id="138" idx="2"/>
            <a:endCxn id="122" idx="1"/>
          </p:cNvCxnSpPr>
          <p:nvPr/>
        </p:nvCxnSpPr>
        <p:spPr>
          <a:xfrm rot="16200000" flipH="1">
            <a:off x="2487558" y="3617801"/>
            <a:ext cx="941444" cy="369944"/>
          </a:xfrm>
          <a:prstGeom prst="curvedConnector2">
            <a:avLst/>
          </a:prstGeom>
          <a:ln w="38100">
            <a:solidFill>
              <a:srgbClr val="00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Скругленная соединительная линия 159"/>
          <p:cNvCxnSpPr>
            <a:stCxn id="85" idx="2"/>
          </p:cNvCxnSpPr>
          <p:nvPr/>
        </p:nvCxnSpPr>
        <p:spPr>
          <a:xfrm rot="16200000" flipH="1">
            <a:off x="2297823" y="3878972"/>
            <a:ext cx="463662" cy="655693"/>
          </a:xfrm>
          <a:prstGeom prst="curvedConnector2">
            <a:avLst/>
          </a:prstGeom>
          <a:ln w="38100">
            <a:solidFill>
              <a:srgbClr val="00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Скругленная соединительная линия 159"/>
          <p:cNvCxnSpPr>
            <a:stCxn id="156" idx="0"/>
          </p:cNvCxnSpPr>
          <p:nvPr/>
        </p:nvCxnSpPr>
        <p:spPr>
          <a:xfrm rot="5400000" flipH="1" flipV="1">
            <a:off x="5065686" y="4851373"/>
            <a:ext cx="1143001" cy="584256"/>
          </a:xfrm>
          <a:prstGeom prst="curvedConnector3">
            <a:avLst>
              <a:gd name="adj1" fmla="val 50000"/>
            </a:avLst>
          </a:prstGeom>
          <a:ln w="38100">
            <a:solidFill>
              <a:srgbClr val="00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Скругленная соединительная линия 159"/>
          <p:cNvCxnSpPr>
            <a:endCxn id="170" idx="2"/>
          </p:cNvCxnSpPr>
          <p:nvPr/>
        </p:nvCxnSpPr>
        <p:spPr>
          <a:xfrm rot="5400000" flipH="1" flipV="1">
            <a:off x="5552993" y="5280000"/>
            <a:ext cx="1239951" cy="58679"/>
          </a:xfrm>
          <a:prstGeom prst="curvedConnector3">
            <a:avLst>
              <a:gd name="adj1" fmla="val 50000"/>
            </a:avLst>
          </a:prstGeom>
          <a:ln w="38100">
            <a:solidFill>
              <a:srgbClr val="00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Скругленная соединительная линия 159"/>
          <p:cNvCxnSpPr>
            <a:endCxn id="170" idx="3"/>
          </p:cNvCxnSpPr>
          <p:nvPr/>
        </p:nvCxnSpPr>
        <p:spPr>
          <a:xfrm rot="16200000" flipV="1">
            <a:off x="6195932" y="4695740"/>
            <a:ext cx="941447" cy="811332"/>
          </a:xfrm>
          <a:prstGeom prst="curvedConnector2">
            <a:avLst/>
          </a:prstGeom>
          <a:ln w="38100">
            <a:solidFill>
              <a:srgbClr val="00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Скругленная соединительная линия 159"/>
          <p:cNvCxnSpPr>
            <a:endCxn id="172" idx="3"/>
          </p:cNvCxnSpPr>
          <p:nvPr/>
        </p:nvCxnSpPr>
        <p:spPr>
          <a:xfrm rot="10800000" flipV="1">
            <a:off x="6260990" y="3929062"/>
            <a:ext cx="811327" cy="487308"/>
          </a:xfrm>
          <a:prstGeom prst="curvedConnector3">
            <a:avLst>
              <a:gd name="adj1" fmla="val 50000"/>
            </a:avLst>
          </a:prstGeom>
          <a:ln w="38100">
            <a:solidFill>
              <a:srgbClr val="00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Скругленная соединительная линия 159"/>
          <p:cNvCxnSpPr>
            <a:endCxn id="152" idx="0"/>
          </p:cNvCxnSpPr>
          <p:nvPr/>
        </p:nvCxnSpPr>
        <p:spPr>
          <a:xfrm rot="5400000">
            <a:off x="5815780" y="3672653"/>
            <a:ext cx="1071565" cy="12757"/>
          </a:xfrm>
          <a:prstGeom prst="curvedConnector3">
            <a:avLst>
              <a:gd name="adj1" fmla="val 50000"/>
            </a:avLst>
          </a:prstGeom>
          <a:ln w="38100">
            <a:solidFill>
              <a:srgbClr val="00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Скругленная соединительная линия 159"/>
          <p:cNvCxnSpPr>
            <a:stCxn id="194" idx="2"/>
            <a:endCxn id="181" idx="0"/>
          </p:cNvCxnSpPr>
          <p:nvPr/>
        </p:nvCxnSpPr>
        <p:spPr>
          <a:xfrm rot="16200000" flipH="1">
            <a:off x="5368021" y="3523401"/>
            <a:ext cx="954200" cy="571500"/>
          </a:xfrm>
          <a:prstGeom prst="curvedConnector3">
            <a:avLst>
              <a:gd name="adj1" fmla="val 50000"/>
            </a:avLst>
          </a:prstGeom>
          <a:ln w="38100">
            <a:solidFill>
              <a:srgbClr val="00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Скругленная соединительная линия 159"/>
          <p:cNvCxnSpPr>
            <a:stCxn id="142" idx="2"/>
          </p:cNvCxnSpPr>
          <p:nvPr/>
        </p:nvCxnSpPr>
        <p:spPr>
          <a:xfrm rot="16200000" flipH="1">
            <a:off x="5302962" y="3731334"/>
            <a:ext cx="382708" cy="1012891"/>
          </a:xfrm>
          <a:prstGeom prst="curvedConnector2">
            <a:avLst/>
          </a:prstGeom>
          <a:ln w="38100">
            <a:solidFill>
              <a:srgbClr val="0066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18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9" name="TextBox 218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/>
      <p:bldP spid="197" grpId="0" animBg="1"/>
      <p:bldP spid="199" grpId="0"/>
      <p:bldP spid="20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49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00010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Примеры сегментации изображений </a:t>
            </a:r>
          </a:p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 помощью алгоритма сдвига среднего</a:t>
            </a:r>
            <a:endParaRPr lang="en-US" sz="36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8943" y="5500702"/>
            <a:ext cx="863890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Все иллюстрации к методу сдвига среднего взяты из статьи </a:t>
            </a:r>
            <a:r>
              <a:rPr lang="en-US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Comaniciu</a:t>
            </a:r>
            <a:r>
              <a:rPr lang="ru-RU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D., </a:t>
            </a:r>
            <a:endParaRPr lang="ru-RU" dirty="0" smtClean="0">
              <a:solidFill>
                <a:srgbClr val="D60093"/>
              </a:solidFill>
              <a:latin typeface="Comic Sans MS" pitchFamily="66" charset="0"/>
              <a:cs typeface="Times New Roman" pitchFamily="18" charset="0"/>
            </a:endParaRPr>
          </a:p>
          <a:p>
            <a:pPr algn="r"/>
            <a:r>
              <a:rPr lang="en-US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Meer P. Mean</a:t>
            </a:r>
            <a:r>
              <a:rPr lang="ru-RU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Shift:</a:t>
            </a:r>
            <a:r>
              <a:rPr lang="ru-RU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A</a:t>
            </a:r>
            <a:r>
              <a:rPr lang="ru-RU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Robust</a:t>
            </a:r>
            <a:r>
              <a:rPr lang="ru-RU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Approach</a:t>
            </a:r>
            <a:r>
              <a:rPr lang="ru-RU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toward</a:t>
            </a:r>
            <a:r>
              <a:rPr lang="ru-RU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Feature</a:t>
            </a:r>
            <a:r>
              <a:rPr lang="ru-RU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Space</a:t>
            </a:r>
            <a:r>
              <a:rPr lang="ru-RU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Analysis</a:t>
            </a:r>
            <a:endParaRPr lang="ru-RU" dirty="0">
              <a:solidFill>
                <a:srgbClr val="D60093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666" y="2334686"/>
            <a:ext cx="1742400" cy="173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178" y="2334686"/>
            <a:ext cx="1742400" cy="173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665" y="4034636"/>
            <a:ext cx="1742400" cy="1395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6178" y="4034636"/>
            <a:ext cx="1743803" cy="1394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29981" y="2329200"/>
            <a:ext cx="2289635" cy="156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86512" y="2322000"/>
            <a:ext cx="2289635" cy="156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04528" y="3893269"/>
            <a:ext cx="2268000" cy="1535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045646" y="3893269"/>
            <a:ext cx="2268000" cy="1535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7" name="Picture 1" descr="Akvelon_logo2015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07154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Обучение с учителем</a:t>
            </a:r>
          </a:p>
        </p:txBody>
      </p:sp>
      <p:cxnSp>
        <p:nvCxnSpPr>
          <p:cNvPr id="39" name="Straight Arrow Connector 4"/>
          <p:cNvCxnSpPr/>
          <p:nvPr/>
        </p:nvCxnSpPr>
        <p:spPr>
          <a:xfrm flipH="1" flipV="1">
            <a:off x="3349710" y="2887880"/>
            <a:ext cx="11064" cy="277336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2"/>
          <p:cNvCxnSpPr/>
          <p:nvPr/>
        </p:nvCxnSpPr>
        <p:spPr>
          <a:xfrm>
            <a:off x="3163416" y="5470450"/>
            <a:ext cx="335280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19"/>
          <p:cNvSpPr/>
          <p:nvPr/>
        </p:nvSpPr>
        <p:spPr>
          <a:xfrm>
            <a:off x="4093596" y="4331083"/>
            <a:ext cx="231701" cy="231701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ross 22"/>
          <p:cNvSpPr/>
          <p:nvPr/>
        </p:nvSpPr>
        <p:spPr>
          <a:xfrm rot="2734294">
            <a:off x="4849749" y="3266411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EC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27"/>
          <p:cNvSpPr/>
          <p:nvPr/>
        </p:nvSpPr>
        <p:spPr>
          <a:xfrm>
            <a:off x="3908661" y="5051703"/>
            <a:ext cx="231701" cy="231701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30"/>
          <p:cNvSpPr/>
          <p:nvPr/>
        </p:nvSpPr>
        <p:spPr>
          <a:xfrm>
            <a:off x="3640621" y="4598523"/>
            <a:ext cx="231701" cy="231701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32"/>
          <p:cNvSpPr/>
          <p:nvPr/>
        </p:nvSpPr>
        <p:spPr>
          <a:xfrm>
            <a:off x="4181719" y="4829095"/>
            <a:ext cx="231701" cy="231701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33"/>
          <p:cNvSpPr/>
          <p:nvPr/>
        </p:nvSpPr>
        <p:spPr>
          <a:xfrm>
            <a:off x="3640621" y="4185605"/>
            <a:ext cx="231701" cy="231701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ross 34"/>
          <p:cNvSpPr/>
          <p:nvPr/>
        </p:nvSpPr>
        <p:spPr>
          <a:xfrm rot="2734294">
            <a:off x="4902762" y="3657627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EC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ross 35"/>
          <p:cNvSpPr/>
          <p:nvPr/>
        </p:nvSpPr>
        <p:spPr>
          <a:xfrm rot="2734294">
            <a:off x="5333558" y="3705809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EC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36"/>
          <p:cNvSpPr/>
          <p:nvPr/>
        </p:nvSpPr>
        <p:spPr>
          <a:xfrm rot="2734294">
            <a:off x="5621276" y="3366640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EC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ross 37"/>
          <p:cNvSpPr/>
          <p:nvPr/>
        </p:nvSpPr>
        <p:spPr>
          <a:xfrm rot="2734294">
            <a:off x="5138554" y="3097609"/>
            <a:ext cx="303981" cy="303981"/>
          </a:xfrm>
          <a:prstGeom prst="plus">
            <a:avLst>
              <a:gd name="adj" fmla="val 46579"/>
            </a:avLst>
          </a:prstGeom>
          <a:solidFill>
            <a:schemeClr val="tx1"/>
          </a:solidFill>
          <a:ln w="38100">
            <a:solidFill>
              <a:srgbClr val="EC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18"/>
          <p:cNvCxnSpPr/>
          <p:nvPr/>
        </p:nvCxnSpPr>
        <p:spPr>
          <a:xfrm>
            <a:off x="3163416" y="5470450"/>
            <a:ext cx="3352800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-32" y="1916832"/>
            <a:ext cx="914400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Обучающее множество данных: 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</a:rPr>
              <a:t>(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(</a:t>
            </a:r>
            <a:r>
              <a:rPr lang="ru-RU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1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)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, y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(</a:t>
            </a:r>
            <a:r>
              <a:rPr lang="ru-RU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1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)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</a:rPr>
              <a:t>)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, 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</a:rPr>
              <a:t>(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(2)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, y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(2)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</a:rPr>
              <a:t>)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, …, </a:t>
            </a:r>
            <a:endParaRPr lang="ru-RU" sz="2300" dirty="0" smtClean="0">
              <a:solidFill>
                <a:srgbClr val="333399"/>
              </a:solidFill>
              <a:latin typeface="Comic Sans MS" pitchFamily="66" charset="0"/>
            </a:endParaRPr>
          </a:p>
          <a:p>
            <a:pPr marL="514350" indent="-514350"/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</a:rPr>
              <a:t>      (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(m)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, y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(m)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</a:rPr>
              <a:t>)</a:t>
            </a:r>
          </a:p>
        </p:txBody>
      </p:sp>
      <p:cxnSp>
        <p:nvCxnSpPr>
          <p:cNvPr id="25" name="Прямая соединительная линия 24"/>
          <p:cNvCxnSpPr/>
          <p:nvPr/>
        </p:nvCxnSpPr>
        <p:spPr>
          <a:xfrm>
            <a:off x="3923928" y="3356992"/>
            <a:ext cx="1728192" cy="180020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4"/>
          <p:cNvSpPr txBox="1">
            <a:spLocks noChangeArrowheads="1"/>
          </p:cNvSpPr>
          <p:nvPr/>
        </p:nvSpPr>
        <p:spPr bwMode="auto">
          <a:xfrm>
            <a:off x="6444208" y="3645024"/>
            <a:ext cx="2088232" cy="707811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Данные имеют «метки»!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20680" y="5490000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1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56384" y="2780928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2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48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5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28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" name="TextBox 28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50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18943" y="5500702"/>
            <a:ext cx="863890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/>
            <a:r>
              <a:rPr lang="ru-RU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Все иллюстрации к методу сдвига среднего взяты из статьи </a:t>
            </a:r>
            <a:r>
              <a:rPr lang="en-US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Comaniciu</a:t>
            </a:r>
            <a:r>
              <a:rPr lang="ru-RU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D., </a:t>
            </a:r>
            <a:endParaRPr lang="ru-RU" dirty="0" smtClean="0">
              <a:solidFill>
                <a:srgbClr val="D60093"/>
              </a:solidFill>
              <a:latin typeface="Comic Sans MS" pitchFamily="66" charset="0"/>
              <a:cs typeface="Times New Roman" pitchFamily="18" charset="0"/>
            </a:endParaRPr>
          </a:p>
          <a:p>
            <a:pPr algn="r"/>
            <a:r>
              <a:rPr lang="en-US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Meer P. Mean</a:t>
            </a:r>
            <a:r>
              <a:rPr lang="ru-RU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Shift:</a:t>
            </a:r>
            <a:r>
              <a:rPr lang="ru-RU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A</a:t>
            </a:r>
            <a:r>
              <a:rPr lang="ru-RU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Robust</a:t>
            </a:r>
            <a:r>
              <a:rPr lang="ru-RU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Approach</a:t>
            </a:r>
            <a:r>
              <a:rPr lang="ru-RU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toward</a:t>
            </a:r>
            <a:r>
              <a:rPr lang="ru-RU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Feature</a:t>
            </a:r>
            <a:r>
              <a:rPr lang="ru-RU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Space</a:t>
            </a:r>
            <a:r>
              <a:rPr lang="ru-RU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Analysis</a:t>
            </a:r>
            <a:endParaRPr lang="ru-RU" dirty="0">
              <a:solidFill>
                <a:srgbClr val="D60093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1719" y="2296800"/>
            <a:ext cx="2427250" cy="156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01719" y="3857628"/>
            <a:ext cx="2427248" cy="156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30611" y="3857628"/>
            <a:ext cx="2348506" cy="156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30611" y="2291628"/>
            <a:ext cx="2348506" cy="156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1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428728" y="3857628"/>
            <a:ext cx="1572991" cy="156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3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428728" y="2285992"/>
            <a:ext cx="1572991" cy="156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0" y="100010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Примеры сегментации изображений </a:t>
            </a:r>
          </a:p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с помощью алгоритма сдвига среднего</a:t>
            </a:r>
            <a:endParaRPr lang="en-US" sz="36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9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0" name="Picture 1" descr="Akvelon_logo2015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154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23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51</a:t>
            </a:r>
            <a:endParaRPr lang="ru-RU" sz="3000" b="1" dirty="0" smtClean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2844" y="2355733"/>
            <a:ext cx="8786842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6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 основным особенностям алгоритма можно отнести: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Не делается предположений о форме кластеров и форме распределений</a:t>
            </a:r>
          </a:p>
          <a:p>
            <a:pPr marL="812800" indent="-27940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Число кластеров определяется автоматически</a:t>
            </a:r>
          </a:p>
          <a:p>
            <a:pPr marL="812800" indent="-279400">
              <a:buFont typeface="Wingdings" pitchFamily="2" charset="2"/>
              <a:buChar char="ü"/>
            </a:pPr>
            <a:endParaRPr lang="ru-RU" sz="24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  <a:p>
            <a:pPr marL="812800" indent="-27940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Выбора параметров ядровой функции нетривиален</a:t>
            </a:r>
          </a:p>
          <a:p>
            <a:pPr marL="1074738" indent="-261938">
              <a:buFont typeface="Wingdings" pitchFamily="2" charset="2"/>
              <a:buChar char="ü"/>
            </a:pPr>
            <a:r>
              <a:rPr lang="ru-RU" sz="2200" dirty="0" smtClean="0">
                <a:solidFill>
                  <a:srgbClr val="D60093"/>
                </a:solidFill>
                <a:latin typeface="Comic Sans MS" pitchFamily="66" charset="0"/>
                <a:cs typeface="Times New Roman" pitchFamily="18" charset="0"/>
              </a:rPr>
              <a:t>От них очень сильно зависит результат сегментации</a:t>
            </a:r>
            <a:endParaRPr lang="ru-RU" sz="22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068157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Кластеризация с помощью алгоритма сдвига среднего. Резюме </a:t>
            </a:r>
            <a:endParaRPr lang="en-US" sz="36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15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0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1" name="Прямоугольник 4"/>
          <p:cNvSpPr>
            <a:spLocks noChangeArrowheads="1"/>
          </p:cNvSpPr>
          <p:nvPr/>
        </p:nvSpPr>
        <p:spPr bwMode="auto">
          <a:xfrm>
            <a:off x="8286776" y="6232548"/>
            <a:ext cx="652743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52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1438" y="1006602"/>
            <a:ext cx="90011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Благодарности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1714488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600" dirty="0" smtClean="0">
                <a:solidFill>
                  <a:srgbClr val="262673"/>
                </a:solidFill>
                <a:latin typeface="Comic Sans MS" pitchFamily="66" charset="0"/>
                <a:cs typeface="Times New Roman" pitchFamily="18" charset="0"/>
              </a:rPr>
              <a:t>В лекции использовались материалы курса:</a:t>
            </a:r>
            <a:endParaRPr lang="ru-RU" sz="2300" dirty="0" smtClean="0">
              <a:solidFill>
                <a:srgbClr val="262673"/>
              </a:solidFill>
              <a:latin typeface="Comic Sans MS" pitchFamily="66" charset="0"/>
              <a:cs typeface="Times New Roman" pitchFamily="18" charset="0"/>
            </a:endParaRPr>
          </a:p>
          <a:p>
            <a:pPr marL="812800" indent="-279400">
              <a:buFont typeface="Wingdings" pitchFamily="2" charset="2"/>
              <a:buChar char="ü"/>
            </a:pP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Andrew Ng. Machine Learning 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(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online class)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, 201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2. Stanford University, 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www.coursera.org/course/ml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</a:rPr>
              <a:t> </a:t>
            </a:r>
            <a:endParaRPr lang="en-US" sz="2300" dirty="0" smtClean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4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16" name="Прямоугольник 6"/>
          <p:cNvSpPr>
            <a:spLocks noChangeArrowheads="1"/>
          </p:cNvSpPr>
          <p:nvPr/>
        </p:nvSpPr>
        <p:spPr bwMode="auto">
          <a:xfrm>
            <a:off x="142876" y="5805090"/>
            <a:ext cx="88582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2" algn="r"/>
            <a:r>
              <a:rPr lang="ru-RU" sz="16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Куррикулум витте Эндрю здесь: </a:t>
            </a:r>
            <a:r>
              <a:rPr lang="en-US" sz="1600" dirty="0" smtClean="0">
                <a:solidFill>
                  <a:srgbClr val="3366CC"/>
                </a:solidFill>
                <a:latin typeface="Comic Sans MS" pitchFamily="66" charset="0"/>
                <a:cs typeface="Times New Roman" pitchFamily="18" charset="0"/>
              </a:rPr>
              <a:t>http://ai.stanford.edu/~ang/</a:t>
            </a:r>
            <a:endParaRPr lang="en-US" sz="1600" dirty="0">
              <a:solidFill>
                <a:srgbClr val="3366CC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95234" name="Picture 2" descr="D:\Материалы по предметам\Компьютерное зрение\2012-2013 (осень)\Lecture 10\img_162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71736" y="3047997"/>
            <a:ext cx="4000528" cy="2667019"/>
          </a:xfrm>
          <a:prstGeom prst="rect">
            <a:avLst/>
          </a:prstGeom>
          <a:noFill/>
        </p:spPr>
      </p:pic>
      <p:pic>
        <p:nvPicPr>
          <p:cNvPr id="15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7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07154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Обучение без учителя</a:t>
            </a:r>
          </a:p>
        </p:txBody>
      </p:sp>
      <p:cxnSp>
        <p:nvCxnSpPr>
          <p:cNvPr id="39" name="Straight Arrow Connector 4"/>
          <p:cNvCxnSpPr/>
          <p:nvPr/>
        </p:nvCxnSpPr>
        <p:spPr>
          <a:xfrm flipH="1" flipV="1">
            <a:off x="3349710" y="2887880"/>
            <a:ext cx="11064" cy="277336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2"/>
          <p:cNvCxnSpPr/>
          <p:nvPr/>
        </p:nvCxnSpPr>
        <p:spPr>
          <a:xfrm>
            <a:off x="3163416" y="5470450"/>
            <a:ext cx="335280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18"/>
          <p:cNvCxnSpPr/>
          <p:nvPr/>
        </p:nvCxnSpPr>
        <p:spPr>
          <a:xfrm>
            <a:off x="3163416" y="5470450"/>
            <a:ext cx="3352800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-32" y="1916832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Обучающее множество данных: 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(</a:t>
            </a:r>
            <a:r>
              <a:rPr lang="ru-RU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1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)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, x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(2)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, …,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</a:rPr>
              <a:t> 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(m)</a:t>
            </a:r>
            <a:endParaRPr lang="ru-RU" sz="2300" dirty="0" smtClean="0">
              <a:solidFill>
                <a:srgbClr val="333399"/>
              </a:solidFill>
              <a:latin typeface="Comic Sans MS" pitchFamily="66" charset="0"/>
            </a:endParaRPr>
          </a:p>
        </p:txBody>
      </p:sp>
      <p:sp>
        <p:nvSpPr>
          <p:cNvPr id="64" name="Text Box 4"/>
          <p:cNvSpPr txBox="1">
            <a:spLocks noChangeArrowheads="1"/>
          </p:cNvSpPr>
          <p:nvPr/>
        </p:nvSpPr>
        <p:spPr bwMode="auto">
          <a:xfrm>
            <a:off x="6300192" y="3645024"/>
            <a:ext cx="1512168" cy="101558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Данные не </a:t>
            </a:r>
          </a:p>
          <a:p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содержат </a:t>
            </a:r>
          </a:p>
          <a:p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«меток»!</a:t>
            </a:r>
          </a:p>
        </p:txBody>
      </p:sp>
      <p:sp>
        <p:nvSpPr>
          <p:cNvPr id="65" name="Oval 9"/>
          <p:cNvSpPr/>
          <p:nvPr/>
        </p:nvSpPr>
        <p:spPr>
          <a:xfrm>
            <a:off x="3925266" y="4317383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35"/>
          <p:cNvSpPr/>
          <p:nvPr/>
        </p:nvSpPr>
        <p:spPr>
          <a:xfrm>
            <a:off x="4381122" y="4466871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36"/>
          <p:cNvSpPr/>
          <p:nvPr/>
        </p:nvSpPr>
        <p:spPr>
          <a:xfrm>
            <a:off x="4469224" y="4948917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37"/>
          <p:cNvSpPr/>
          <p:nvPr/>
        </p:nvSpPr>
        <p:spPr>
          <a:xfrm>
            <a:off x="3931873" y="4733239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38"/>
          <p:cNvSpPr/>
          <p:nvPr/>
        </p:nvSpPr>
        <p:spPr>
          <a:xfrm>
            <a:off x="4200228" y="5183481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39"/>
          <p:cNvSpPr/>
          <p:nvPr/>
        </p:nvSpPr>
        <p:spPr>
          <a:xfrm>
            <a:off x="5099960" y="3830214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40"/>
          <p:cNvSpPr/>
          <p:nvPr/>
        </p:nvSpPr>
        <p:spPr>
          <a:xfrm>
            <a:off x="5525695" y="3877536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41"/>
          <p:cNvSpPr/>
          <p:nvPr/>
        </p:nvSpPr>
        <p:spPr>
          <a:xfrm>
            <a:off x="5338373" y="3274179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42"/>
          <p:cNvSpPr/>
          <p:nvPr/>
        </p:nvSpPr>
        <p:spPr>
          <a:xfrm>
            <a:off x="5822425" y="3521223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43"/>
          <p:cNvSpPr/>
          <p:nvPr/>
        </p:nvSpPr>
        <p:spPr>
          <a:xfrm>
            <a:off x="5050054" y="3424089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6120680" y="5490000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1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456384" y="2780928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2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82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6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27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TextBox 27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07154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Обучение без учителя</a:t>
            </a:r>
          </a:p>
        </p:txBody>
      </p:sp>
      <p:cxnSp>
        <p:nvCxnSpPr>
          <p:cNvPr id="39" name="Straight Arrow Connector 4"/>
          <p:cNvCxnSpPr/>
          <p:nvPr/>
        </p:nvCxnSpPr>
        <p:spPr>
          <a:xfrm flipH="1" flipV="1">
            <a:off x="3349710" y="2887880"/>
            <a:ext cx="11064" cy="2773368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12"/>
          <p:cNvCxnSpPr/>
          <p:nvPr/>
        </p:nvCxnSpPr>
        <p:spPr>
          <a:xfrm>
            <a:off x="3163416" y="5470450"/>
            <a:ext cx="3352800" cy="0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18"/>
          <p:cNvCxnSpPr/>
          <p:nvPr/>
        </p:nvCxnSpPr>
        <p:spPr>
          <a:xfrm>
            <a:off x="3163416" y="5470450"/>
            <a:ext cx="3352800" cy="0"/>
          </a:xfrm>
          <a:prstGeom prst="straightConnector1">
            <a:avLst/>
          </a:prstGeom>
          <a:ln w="38100">
            <a:solidFill>
              <a:srgbClr val="3366C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-32" y="1916832"/>
            <a:ext cx="9144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Обучающее множество данных: 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(</a:t>
            </a:r>
            <a:r>
              <a:rPr lang="ru-RU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1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)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, x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(2)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, …,</a:t>
            </a:r>
            <a:r>
              <a:rPr lang="ru-RU" sz="2300" dirty="0" smtClean="0">
                <a:solidFill>
                  <a:srgbClr val="333399"/>
                </a:solidFill>
                <a:latin typeface="Comic Sans MS" pitchFamily="66" charset="0"/>
              </a:rPr>
              <a:t> </a:t>
            </a:r>
            <a:r>
              <a:rPr lang="en-US" sz="2300" dirty="0" smtClean="0">
                <a:solidFill>
                  <a:srgbClr val="333399"/>
                </a:solidFill>
                <a:latin typeface="Comic Sans MS" pitchFamily="66" charset="0"/>
              </a:rPr>
              <a:t>x</a:t>
            </a:r>
            <a:r>
              <a:rPr lang="en-US" sz="2300" baseline="30000" dirty="0" smtClean="0">
                <a:solidFill>
                  <a:srgbClr val="333399"/>
                </a:solidFill>
                <a:latin typeface="Comic Sans MS" pitchFamily="66" charset="0"/>
              </a:rPr>
              <a:t>(m)</a:t>
            </a:r>
            <a:endParaRPr lang="ru-RU" sz="2300" dirty="0" smtClean="0">
              <a:solidFill>
                <a:srgbClr val="333399"/>
              </a:solidFill>
              <a:latin typeface="Comic Sans MS" pitchFamily="66" charset="0"/>
            </a:endParaRPr>
          </a:p>
        </p:txBody>
      </p:sp>
      <p:sp>
        <p:nvSpPr>
          <p:cNvPr id="64" name="Text Box 4"/>
          <p:cNvSpPr txBox="1">
            <a:spLocks noChangeArrowheads="1"/>
          </p:cNvSpPr>
          <p:nvPr/>
        </p:nvSpPr>
        <p:spPr bwMode="auto">
          <a:xfrm>
            <a:off x="6300192" y="3645024"/>
            <a:ext cx="1512168" cy="1015588"/>
          </a:xfrm>
          <a:prstGeom prst="rect">
            <a:avLst/>
          </a:prstGeom>
          <a:solidFill>
            <a:srgbClr val="FFFF99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Данные не </a:t>
            </a:r>
          </a:p>
          <a:p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содержат </a:t>
            </a:r>
          </a:p>
          <a:p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«меток»!</a:t>
            </a:r>
          </a:p>
        </p:txBody>
      </p:sp>
      <p:sp>
        <p:nvSpPr>
          <p:cNvPr id="65" name="Oval 9"/>
          <p:cNvSpPr/>
          <p:nvPr/>
        </p:nvSpPr>
        <p:spPr>
          <a:xfrm>
            <a:off x="3925266" y="4317383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35"/>
          <p:cNvSpPr/>
          <p:nvPr/>
        </p:nvSpPr>
        <p:spPr>
          <a:xfrm>
            <a:off x="4381122" y="4466871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36"/>
          <p:cNvSpPr/>
          <p:nvPr/>
        </p:nvSpPr>
        <p:spPr>
          <a:xfrm>
            <a:off x="4469224" y="4948917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37"/>
          <p:cNvSpPr/>
          <p:nvPr/>
        </p:nvSpPr>
        <p:spPr>
          <a:xfrm>
            <a:off x="3931873" y="4733239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38"/>
          <p:cNvSpPr/>
          <p:nvPr/>
        </p:nvSpPr>
        <p:spPr>
          <a:xfrm>
            <a:off x="4200228" y="5183481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39"/>
          <p:cNvSpPr/>
          <p:nvPr/>
        </p:nvSpPr>
        <p:spPr>
          <a:xfrm>
            <a:off x="5099960" y="3830214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40"/>
          <p:cNvSpPr/>
          <p:nvPr/>
        </p:nvSpPr>
        <p:spPr>
          <a:xfrm>
            <a:off x="5525695" y="3877536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41"/>
          <p:cNvSpPr/>
          <p:nvPr/>
        </p:nvSpPr>
        <p:spPr>
          <a:xfrm>
            <a:off x="5338373" y="3274179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42"/>
          <p:cNvSpPr/>
          <p:nvPr/>
        </p:nvSpPr>
        <p:spPr>
          <a:xfrm>
            <a:off x="5822425" y="3521223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43"/>
          <p:cNvSpPr/>
          <p:nvPr/>
        </p:nvSpPr>
        <p:spPr>
          <a:xfrm>
            <a:off x="5050054" y="3424089"/>
            <a:ext cx="45719" cy="45719"/>
          </a:xfrm>
          <a:prstGeom prst="ellipse">
            <a:avLst/>
          </a:prstGeom>
          <a:solidFill>
            <a:schemeClr val="tx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6120680" y="5490000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1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456384" y="2780928"/>
            <a:ext cx="4675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>
                <a:latin typeface="Comic Sans MS" pitchFamily="66" charset="0"/>
              </a:rPr>
              <a:t>x</a:t>
            </a:r>
            <a:r>
              <a:rPr lang="ru-RU" sz="2200" baseline="-25000" dirty="0" smtClean="0">
                <a:latin typeface="Comic Sans MS" pitchFamily="66" charset="0"/>
              </a:rPr>
              <a:t>2</a:t>
            </a:r>
            <a:endParaRPr lang="en-US" sz="2200" dirty="0">
              <a:latin typeface="Comic Sans MS" pitchFamily="66" charset="0"/>
            </a:endParaRPr>
          </a:p>
        </p:txBody>
      </p:sp>
      <p:sp>
        <p:nvSpPr>
          <p:cNvPr id="27" name="Овал 26"/>
          <p:cNvSpPr/>
          <p:nvPr/>
        </p:nvSpPr>
        <p:spPr>
          <a:xfrm>
            <a:off x="3563888" y="4077072"/>
            <a:ext cx="1296144" cy="1296144"/>
          </a:xfrm>
          <a:prstGeom prst="ellipse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/>
          <p:cNvSpPr/>
          <p:nvPr/>
        </p:nvSpPr>
        <p:spPr>
          <a:xfrm>
            <a:off x="4788024" y="2924944"/>
            <a:ext cx="1296144" cy="1296144"/>
          </a:xfrm>
          <a:prstGeom prst="ellipse">
            <a:avLst/>
          </a:prstGeom>
          <a:noFill/>
          <a:ln w="38100">
            <a:solidFill>
              <a:srgbClr val="EC6E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9" name="Straight Arrow Connector 23"/>
          <p:cNvCxnSpPr/>
          <p:nvPr/>
        </p:nvCxnSpPr>
        <p:spPr>
          <a:xfrm flipV="1">
            <a:off x="3131840" y="3573016"/>
            <a:ext cx="1584176" cy="288032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23"/>
          <p:cNvCxnSpPr/>
          <p:nvPr/>
        </p:nvCxnSpPr>
        <p:spPr>
          <a:xfrm>
            <a:off x="3131840" y="4077072"/>
            <a:ext cx="432048" cy="432048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Box 4"/>
          <p:cNvSpPr txBox="1">
            <a:spLocks noChangeArrowheads="1"/>
          </p:cNvSpPr>
          <p:nvPr/>
        </p:nvSpPr>
        <p:spPr bwMode="auto">
          <a:xfrm>
            <a:off x="1691680" y="3635807"/>
            <a:ext cx="1296144" cy="369257"/>
          </a:xfrm>
          <a:prstGeom prst="rect">
            <a:avLst/>
          </a:prstGeom>
          <a:solidFill>
            <a:srgbClr val="92D050"/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pPr algn="ctr"/>
            <a:r>
              <a:rPr lang="ru-RU" dirty="0" smtClean="0">
                <a:latin typeface="Comic Sans MS" pitchFamily="66" charset="0"/>
                <a:cs typeface="Times New Roman" pitchFamily="18" charset="0"/>
              </a:rPr>
              <a:t>Кластеры</a:t>
            </a:r>
          </a:p>
        </p:txBody>
      </p:sp>
      <p:sp>
        <p:nvSpPr>
          <p:cNvPr id="42" name="Text Box 4"/>
          <p:cNvSpPr txBox="1">
            <a:spLocks noChangeArrowheads="1"/>
          </p:cNvSpPr>
          <p:nvPr/>
        </p:nvSpPr>
        <p:spPr bwMode="auto">
          <a:xfrm>
            <a:off x="934362" y="4149080"/>
            <a:ext cx="2053462" cy="70781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>
            <a:outerShdw dist="107763" dir="8100000" algn="ctr" rotWithShape="0">
              <a:schemeClr val="tx1">
                <a:alpha val="50000"/>
              </a:schemeClr>
            </a:outerShdw>
          </a:effectLst>
        </p:spPr>
        <p:txBody>
          <a:bodyPr wrap="square" lIns="91365" tIns="45683" rIns="91365" bIns="45683">
            <a:spAutoFit/>
          </a:bodyPr>
          <a:lstStyle/>
          <a:p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Кластеризация </a:t>
            </a:r>
          </a:p>
          <a:p>
            <a:r>
              <a:rPr lang="ru-RU" sz="2000" dirty="0" smtClean="0">
                <a:latin typeface="Comic Sans MS" pitchFamily="66" charset="0"/>
                <a:cs typeface="Times New Roman" pitchFamily="18" charset="0"/>
              </a:rPr>
              <a:t>данных!</a:t>
            </a:r>
          </a:p>
        </p:txBody>
      </p:sp>
      <p:sp>
        <p:nvSpPr>
          <p:cNvPr id="33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7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34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3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07154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0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Что такое кластеризация?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0" y="1916832"/>
            <a:ext cx="914400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В распознавании образов </a:t>
            </a:r>
            <a:r>
              <a:rPr lang="ru-RU" sz="24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кластеризацией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 (</a:t>
            </a:r>
            <a:r>
              <a:rPr lang="en-US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clustering</a:t>
            </a: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) называется процесс разбиения множества векторов признаков на подмножества, называемые </a:t>
            </a:r>
            <a:r>
              <a:rPr lang="ru-RU" sz="2400" b="1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кластерами</a:t>
            </a:r>
          </a:p>
          <a:p>
            <a:pPr marL="514350" indent="-514350">
              <a:buFont typeface="Wingdings" pitchFamily="2" charset="2"/>
              <a:buChar char="ü"/>
            </a:pPr>
            <a:endParaRPr lang="ru-RU" sz="2100" dirty="0" smtClean="0">
              <a:solidFill>
                <a:srgbClr val="D60093"/>
              </a:solidFill>
              <a:latin typeface="Comic Sans MS" pitchFamily="66" charset="0"/>
              <a:cs typeface="Times New Roman" pitchFamily="18" charset="0"/>
            </a:endParaRPr>
          </a:p>
          <a:p>
            <a:pPr marL="536575" indent="-536575">
              <a:buFont typeface="Wingdings" pitchFamily="2" charset="2"/>
              <a:buChar char="ü"/>
            </a:pPr>
            <a:r>
              <a:rPr lang="ru-RU" sz="2400" dirty="0" smtClean="0">
                <a:solidFill>
                  <a:srgbClr val="333399"/>
                </a:solidFill>
                <a:latin typeface="Comic Sans MS" pitchFamily="66" charset="0"/>
                <a:cs typeface="Times New Roman" pitchFamily="18" charset="0"/>
              </a:rPr>
              <a:t>Цель кластеризации в общем случае состоит в разбиении множества векторов на подмножества «похожих» векторов на основе некоторой меры сходства</a:t>
            </a:r>
            <a:endParaRPr lang="ru-RU" sz="2400" dirty="0">
              <a:solidFill>
                <a:srgbClr val="333399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7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8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1" name="Picture 1" descr="Akvelon_logo201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6"/>
          <p:cNvSpPr>
            <a:spLocks noChangeShapeType="1"/>
          </p:cNvSpPr>
          <p:nvPr/>
        </p:nvSpPr>
        <p:spPr bwMode="auto">
          <a:xfrm>
            <a:off x="241200" y="85723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241200" y="6215082"/>
            <a:ext cx="8642350" cy="0"/>
          </a:xfrm>
          <a:prstGeom prst="line">
            <a:avLst/>
          </a:prstGeom>
          <a:noFill/>
          <a:ln w="38100">
            <a:solidFill>
              <a:srgbClr val="D1D1F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 w="139700" prst="cross"/>
          </a:sp3d>
        </p:spPr>
        <p:txBody>
          <a:bodyPr/>
          <a:lstStyle/>
          <a:p>
            <a:endParaRPr lang="ru-RU"/>
          </a:p>
        </p:txBody>
      </p:sp>
      <p:pic>
        <p:nvPicPr>
          <p:cNvPr id="6" name="Picture 13" descr="C:\Users\M51Va T8600\Desktop\Emblem_of_Yaroslavl_State_Universit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200" y="142852"/>
            <a:ext cx="551395" cy="56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Прямоугольник 6"/>
          <p:cNvSpPr/>
          <p:nvPr/>
        </p:nvSpPr>
        <p:spPr>
          <a:xfrm>
            <a:off x="252000" y="151200"/>
            <a:ext cx="547678" cy="547678"/>
          </a:xfrm>
          <a:prstGeom prst="rect">
            <a:avLst/>
          </a:prstGeom>
          <a:noFill/>
          <a:ln w="38100">
            <a:solidFill>
              <a:srgbClr val="D1D1F0"/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dirty="0"/>
          </a:p>
        </p:txBody>
      </p:sp>
      <p:sp>
        <p:nvSpPr>
          <p:cNvPr id="11" name="TextBox 10"/>
          <p:cNvSpPr txBox="1"/>
          <p:nvPr/>
        </p:nvSpPr>
        <p:spPr>
          <a:xfrm>
            <a:off x="0" y="98683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Кластеризация в </a:t>
            </a:r>
            <a:r>
              <a:rPr lang="en-US" sz="32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Google News</a:t>
            </a:r>
            <a:endParaRPr lang="ru-RU" sz="800" dirty="0" smtClean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13" name="Нижний колонтитул 4"/>
          <p:cNvSpPr>
            <a:spLocks noGrp="1"/>
          </p:cNvSpPr>
          <p:nvPr>
            <p:ph type="ftr" sz="quarter" idx="12"/>
          </p:nvPr>
        </p:nvSpPr>
        <p:spPr>
          <a:xfrm>
            <a:off x="3208338" y="6286520"/>
            <a:ext cx="2719387" cy="457200"/>
          </a:xfrm>
        </p:spPr>
        <p:txBody>
          <a:bodyPr/>
          <a:lstStyle/>
          <a:p>
            <a:pPr algn="ctr"/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2017, Владимир Волохов </a:t>
            </a:r>
          </a:p>
          <a:p>
            <a:pPr algn="ctr"/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e-mail:</a:t>
            </a:r>
            <a:r>
              <a:rPr lang="ru-RU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 </a:t>
            </a:r>
            <a:r>
              <a:rPr lang="en-US" sz="1500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</a:rPr>
              <a:t>volokhov@piclab.ru</a:t>
            </a:r>
            <a:endParaRPr lang="en-US" sz="1500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273" name="Picture 1" descr="C:\Users\ang\Desktop\news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00" y="1774837"/>
            <a:ext cx="7089434" cy="4297369"/>
          </a:xfrm>
          <a:prstGeom prst="rect">
            <a:avLst/>
          </a:prstGeom>
          <a:noFill/>
        </p:spPr>
      </p:pic>
      <p:sp>
        <p:nvSpPr>
          <p:cNvPr id="14" name="Прямоугольник 4"/>
          <p:cNvSpPr>
            <a:spLocks noChangeArrowheads="1"/>
          </p:cNvSpPr>
          <p:nvPr/>
        </p:nvSpPr>
        <p:spPr bwMode="auto">
          <a:xfrm>
            <a:off x="8501063" y="6232548"/>
            <a:ext cx="41870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3000" b="1" dirty="0" smtClean="0">
                <a:solidFill>
                  <a:srgbClr val="7575D1"/>
                </a:solidFill>
                <a:latin typeface="Comic Sans MS" pitchFamily="66" charset="0"/>
              </a:rPr>
              <a:t>9</a:t>
            </a:r>
            <a:endParaRPr lang="ru-RU" sz="3000" b="1" dirty="0">
              <a:solidFill>
                <a:srgbClr val="7575D1"/>
              </a:solidFill>
              <a:latin typeface="Comic Sans MS" pitchFamily="66" charset="0"/>
            </a:endParaRPr>
          </a:p>
        </p:txBody>
      </p:sp>
      <p:pic>
        <p:nvPicPr>
          <p:cNvPr id="15" name="Picture 1" descr="Akvelon_logo201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6389586"/>
            <a:ext cx="1380381" cy="3517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Box 15"/>
          <p:cNvSpPr txBox="1"/>
          <p:nvPr/>
        </p:nvSpPr>
        <p:spPr>
          <a:xfrm>
            <a:off x="3473773" y="68025"/>
            <a:ext cx="54954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Прикладная информатика: машинное обучение</a:t>
            </a:r>
          </a:p>
          <a:p>
            <a:pPr algn="r"/>
            <a:r>
              <a:rPr lang="ru-RU" dirty="0" smtClean="0">
                <a:solidFill>
                  <a:srgbClr val="26267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mic Sans MS" pitchFamily="66" charset="0"/>
                <a:cs typeface="Times New Roman" pitchFamily="18" charset="0"/>
              </a:rPr>
              <a:t>ЯрГУ им. П. Г. Демидова</a:t>
            </a:r>
            <a:endParaRPr lang="ru-RU" dirty="0">
              <a:solidFill>
                <a:srgbClr val="26267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mic Sans MS" pitchFamily="66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9310</TotalTime>
  <Words>3189</Words>
  <Application>Microsoft Office PowerPoint</Application>
  <PresentationFormat>Экран (4:3)</PresentationFormat>
  <Paragraphs>714</Paragraphs>
  <Slides>52</Slides>
  <Notes>8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52</vt:i4>
      </vt:variant>
    </vt:vector>
  </HeadingPairs>
  <TitlesOfParts>
    <vt:vector size="54" baseType="lpstr">
      <vt:lpstr>Тема Office</vt:lpstr>
      <vt:lpstr>Формула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  <vt:lpstr>Слайд 13</vt:lpstr>
      <vt:lpstr>Слайд 14</vt:lpstr>
      <vt:lpstr>Слайд 15</vt:lpstr>
      <vt:lpstr>Слайд 16</vt:lpstr>
      <vt:lpstr>Слайд 17</vt:lpstr>
      <vt:lpstr>Слайд 18</vt:lpstr>
      <vt:lpstr>Слайд 19</vt:lpstr>
      <vt:lpstr>Слайд 20</vt:lpstr>
      <vt:lpstr>Слайд 21</vt:lpstr>
      <vt:lpstr>Слайд 22</vt:lpstr>
      <vt:lpstr>Слайд 23</vt:lpstr>
      <vt:lpstr>Слайд 24</vt:lpstr>
      <vt:lpstr>Слайд 25</vt:lpstr>
      <vt:lpstr>Слайд 26</vt:lpstr>
      <vt:lpstr>Слайд 27</vt:lpstr>
      <vt:lpstr>Слайд 28</vt:lpstr>
      <vt:lpstr>Слайд 29</vt:lpstr>
      <vt:lpstr>Слайд 30</vt:lpstr>
      <vt:lpstr>Слайд 31</vt:lpstr>
      <vt:lpstr>Слайд 32</vt:lpstr>
      <vt:lpstr>Слайд 33</vt:lpstr>
      <vt:lpstr>Слайд 34</vt:lpstr>
      <vt:lpstr>Слайд 35</vt:lpstr>
      <vt:lpstr>Слайд 36</vt:lpstr>
      <vt:lpstr>Слайд 37</vt:lpstr>
      <vt:lpstr>Слайд 38</vt:lpstr>
      <vt:lpstr>Слайд 39</vt:lpstr>
      <vt:lpstr>Слайд 40</vt:lpstr>
      <vt:lpstr>Слайд 41</vt:lpstr>
      <vt:lpstr>Слайд 42</vt:lpstr>
      <vt:lpstr>Слайд 43</vt:lpstr>
      <vt:lpstr>Слайд 44</vt:lpstr>
      <vt:lpstr>Слайд 45</vt:lpstr>
      <vt:lpstr>Слайд 46</vt:lpstr>
      <vt:lpstr>Слайд 47</vt:lpstr>
      <vt:lpstr>Слайд 48</vt:lpstr>
      <vt:lpstr>Слайд 49</vt:lpstr>
      <vt:lpstr>Слайд 50</vt:lpstr>
      <vt:lpstr>Слайд 51</vt:lpstr>
      <vt:lpstr>Слайд 52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M51Va T8600</dc:creator>
  <cp:lastModifiedBy>Volokhov</cp:lastModifiedBy>
  <cp:revision>762</cp:revision>
  <dcterms:created xsi:type="dcterms:W3CDTF">2011-09-20T14:55:39Z</dcterms:created>
  <dcterms:modified xsi:type="dcterms:W3CDTF">2017-04-21T21:48:43Z</dcterms:modified>
</cp:coreProperties>
</file>